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Lst>
  <p:notesMasterIdLst>
    <p:notesMasterId r:id="rId31"/>
  </p:notesMasterIdLst>
  <p:handoutMasterIdLst>
    <p:handoutMasterId r:id="rId32"/>
  </p:handoutMasterIdLst>
  <p:sldIdLst>
    <p:sldId id="256" r:id="rId3"/>
    <p:sldId id="257" r:id="rId4"/>
    <p:sldId id="265" r:id="rId5"/>
    <p:sldId id="258" r:id="rId6"/>
    <p:sldId id="259" r:id="rId7"/>
    <p:sldId id="260" r:id="rId8"/>
    <p:sldId id="261" r:id="rId9"/>
    <p:sldId id="262" r:id="rId10"/>
    <p:sldId id="263" r:id="rId11"/>
    <p:sldId id="283" r:id="rId12"/>
    <p:sldId id="274" r:id="rId13"/>
    <p:sldId id="281" r:id="rId14"/>
    <p:sldId id="264" r:id="rId15"/>
    <p:sldId id="266" r:id="rId16"/>
    <p:sldId id="267" r:id="rId17"/>
    <p:sldId id="272" r:id="rId18"/>
    <p:sldId id="271" r:id="rId19"/>
    <p:sldId id="276" r:id="rId20"/>
    <p:sldId id="268" r:id="rId21"/>
    <p:sldId id="282" r:id="rId22"/>
    <p:sldId id="269" r:id="rId23"/>
    <p:sldId id="280" r:id="rId24"/>
    <p:sldId id="273" r:id="rId25"/>
    <p:sldId id="270" r:id="rId26"/>
    <p:sldId id="275" r:id="rId27"/>
    <p:sldId id="277" r:id="rId28"/>
    <p:sldId id="278" r:id="rId29"/>
    <p:sldId id="279"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A85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p:scale>
          <a:sx n="80" d="100"/>
          <a:sy n="80" d="100"/>
        </p:scale>
        <p:origin x="-780" y="0"/>
      </p:cViewPr>
      <p:guideLst>
        <p:guide orient="horz" pos="2160"/>
        <p:guide pos="2880"/>
      </p:guideLst>
    </p:cSldViewPr>
  </p:slideViewPr>
  <p:notesTextViewPr>
    <p:cViewPr>
      <p:scale>
        <a:sx n="1" d="1"/>
        <a:sy n="1" d="1"/>
      </p:scale>
      <p:origin x="0" y="0"/>
    </p:cViewPr>
  </p:notesTextViewPr>
  <p:notesViewPr>
    <p:cSldViewPr snapToGrid="0">
      <p:cViewPr varScale="1">
        <p:scale>
          <a:sx n="59" d="100"/>
          <a:sy n="59" d="100"/>
        </p:scale>
        <p:origin x="-2508"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08E7D0B-C5B4-4F27-BD94-86E3159AB7BE}" type="datetimeFigureOut">
              <a:rPr lang="en-US" smtClean="0"/>
              <a:t>8/12/2014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A987A01-D756-40DF-9921-AD9EEC744FB5}" type="slidenum">
              <a:rPr lang="en-US" smtClean="0"/>
              <a:t>‹#›</a:t>
            </a:fld>
            <a:endParaRPr lang="en-US"/>
          </a:p>
        </p:txBody>
      </p:sp>
    </p:spTree>
    <p:extLst>
      <p:ext uri="{BB962C8B-B14F-4D97-AF65-F5344CB8AC3E}">
        <p14:creationId xmlns:p14="http://schemas.microsoft.com/office/powerpoint/2010/main" val="4262868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CC790A-2B34-4C2A-82B0-8CB3FD6EA1E8}" type="datetimeFigureOut">
              <a:rPr lang="en-US" smtClean="0"/>
              <a:t>8/12/2014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5508DF-30E1-4B28-895F-D0A4E90861FC}" type="slidenum">
              <a:rPr lang="en-US" smtClean="0"/>
              <a:t>‹#›</a:t>
            </a:fld>
            <a:endParaRPr lang="en-US"/>
          </a:p>
        </p:txBody>
      </p:sp>
    </p:spTree>
    <p:extLst>
      <p:ext uri="{BB962C8B-B14F-4D97-AF65-F5344CB8AC3E}">
        <p14:creationId xmlns:p14="http://schemas.microsoft.com/office/powerpoint/2010/main" val="28300141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presentation has been prepared by the Texas Office of Court Administration, working in conjunction with a workgroup organized by the Senate Jurisprudence </a:t>
            </a:r>
            <a:r>
              <a:rPr lang="en-US" dirty="0" smtClean="0"/>
              <a:t>Committee, at the direction of Senator Royce West (Dallas). </a:t>
            </a:r>
            <a:r>
              <a:rPr lang="en-US" dirty="0" smtClean="0"/>
              <a:t>The presentation is intended to be delivered to individuals interested in the school ticketing reform efforts or involved in dealing with school discipline issues.</a:t>
            </a:r>
            <a:endParaRPr lang="en-US" dirty="0"/>
          </a:p>
        </p:txBody>
      </p:sp>
      <p:sp>
        <p:nvSpPr>
          <p:cNvPr id="4" name="Slide Number Placeholder 3"/>
          <p:cNvSpPr>
            <a:spLocks noGrp="1"/>
          </p:cNvSpPr>
          <p:nvPr>
            <p:ph type="sldNum" sz="quarter" idx="10"/>
          </p:nvPr>
        </p:nvSpPr>
        <p:spPr/>
        <p:txBody>
          <a:bodyPr/>
          <a:lstStyle/>
          <a:p>
            <a:fld id="{A35508DF-30E1-4B28-895F-D0A4E90861FC}" type="slidenum">
              <a:rPr lang="en-US" smtClean="0"/>
              <a:t>1</a:t>
            </a:fld>
            <a:endParaRPr lang="en-US"/>
          </a:p>
        </p:txBody>
      </p:sp>
    </p:spTree>
    <p:extLst>
      <p:ext uri="{BB962C8B-B14F-4D97-AF65-F5344CB8AC3E}">
        <p14:creationId xmlns:p14="http://schemas.microsoft.com/office/powerpoint/2010/main" val="29581745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defines the difference between failure to attend school and truancy. These terms are generally used interchangeably, but there are differences. </a:t>
            </a:r>
          </a:p>
          <a:p>
            <a:endParaRPr lang="en-US" dirty="0"/>
          </a:p>
          <a:p>
            <a:r>
              <a:rPr lang="en-US" dirty="0" smtClean="0"/>
              <a:t>The primary difference is where the case is filed and the consequences of the behavior. </a:t>
            </a:r>
          </a:p>
          <a:p>
            <a:endParaRPr lang="en-US" dirty="0"/>
          </a:p>
          <a:p>
            <a:r>
              <a:rPr lang="en-US" dirty="0" smtClean="0"/>
              <a:t>Failure to attend school is a Class C misdemeanor; truancy is a CINS offense.</a:t>
            </a:r>
            <a:endParaRPr lang="en-US" dirty="0"/>
          </a:p>
        </p:txBody>
      </p:sp>
      <p:sp>
        <p:nvSpPr>
          <p:cNvPr id="4" name="Slide Number Placeholder 3"/>
          <p:cNvSpPr>
            <a:spLocks noGrp="1"/>
          </p:cNvSpPr>
          <p:nvPr>
            <p:ph type="sldNum" sz="quarter" idx="10"/>
          </p:nvPr>
        </p:nvSpPr>
        <p:spPr/>
        <p:txBody>
          <a:bodyPr/>
          <a:lstStyle/>
          <a:p>
            <a:fld id="{A35508DF-30E1-4B28-895F-D0A4E90861FC}" type="slidenum">
              <a:rPr lang="en-US" smtClean="0"/>
              <a:t>10</a:t>
            </a:fld>
            <a:endParaRPr lang="en-US"/>
          </a:p>
        </p:txBody>
      </p:sp>
    </p:spTree>
    <p:extLst>
      <p:ext uri="{BB962C8B-B14F-4D97-AF65-F5344CB8AC3E}">
        <p14:creationId xmlns:p14="http://schemas.microsoft.com/office/powerpoint/2010/main" val="3577156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multiple behaviors that can be charged as disorderly conduct. Five of those ways are limited to students who are 12 years of age and older. These used to be limited to students above 6</a:t>
            </a:r>
            <a:r>
              <a:rPr lang="en-US" baseline="30000" dirty="0" smtClean="0"/>
              <a:t>th</a:t>
            </a:r>
            <a:r>
              <a:rPr lang="en-US" dirty="0" smtClean="0"/>
              <a:t> grade.</a:t>
            </a:r>
            <a:endParaRPr lang="en-US" dirty="0"/>
          </a:p>
        </p:txBody>
      </p:sp>
      <p:sp>
        <p:nvSpPr>
          <p:cNvPr id="4" name="Slide Number Placeholder 3"/>
          <p:cNvSpPr>
            <a:spLocks noGrp="1"/>
          </p:cNvSpPr>
          <p:nvPr>
            <p:ph type="sldNum" sz="quarter" idx="10"/>
          </p:nvPr>
        </p:nvSpPr>
        <p:spPr/>
        <p:txBody>
          <a:bodyPr/>
          <a:lstStyle/>
          <a:p>
            <a:fld id="{A35508DF-30E1-4B28-895F-D0A4E90861FC}" type="slidenum">
              <a:rPr lang="en-US" smtClean="0"/>
              <a:t>11</a:t>
            </a:fld>
            <a:endParaRPr lang="en-US"/>
          </a:p>
        </p:txBody>
      </p:sp>
    </p:spTree>
    <p:extLst>
      <p:ext uri="{BB962C8B-B14F-4D97-AF65-F5344CB8AC3E}">
        <p14:creationId xmlns:p14="http://schemas.microsoft.com/office/powerpoint/2010/main" val="15564716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two behaviors that are no longer offenses for primary or secondary students.</a:t>
            </a:r>
          </a:p>
          <a:p>
            <a:endParaRPr lang="en-US" dirty="0"/>
          </a:p>
          <a:p>
            <a:pPr marL="228600" indent="-228600">
              <a:buAutoNum type="arabicPeriod"/>
            </a:pPr>
            <a:r>
              <a:rPr lang="en-US" dirty="0" smtClean="0"/>
              <a:t>Disruption of class is no longer an offense if the individual committing the offense is enrolled on the school campus where the offense is committed.</a:t>
            </a:r>
          </a:p>
          <a:p>
            <a:pPr marL="228600" indent="-228600">
              <a:buAutoNum type="arabicPeriod"/>
            </a:pPr>
            <a:endParaRPr lang="en-US" dirty="0"/>
          </a:p>
          <a:p>
            <a:pPr marL="228600" indent="-228600">
              <a:buAutoNum type="arabicPeriod"/>
            </a:pPr>
            <a:r>
              <a:rPr lang="en-US" dirty="0" smtClean="0"/>
              <a:t>Disruption of transportation is no longer an offense if the </a:t>
            </a:r>
            <a:r>
              <a:rPr lang="en-US" dirty="0" smtClean="0"/>
              <a:t>person who commits the offense is a primary or secondary student.</a:t>
            </a:r>
            <a:endParaRPr lang="en-US" dirty="0"/>
          </a:p>
        </p:txBody>
      </p:sp>
      <p:sp>
        <p:nvSpPr>
          <p:cNvPr id="4" name="Slide Number Placeholder 3"/>
          <p:cNvSpPr>
            <a:spLocks noGrp="1"/>
          </p:cNvSpPr>
          <p:nvPr>
            <p:ph type="sldNum" sz="quarter" idx="10"/>
          </p:nvPr>
        </p:nvSpPr>
        <p:spPr/>
        <p:txBody>
          <a:bodyPr/>
          <a:lstStyle/>
          <a:p>
            <a:fld id="{A35508DF-30E1-4B28-895F-D0A4E90861FC}" type="slidenum">
              <a:rPr lang="en-US" smtClean="0"/>
              <a:t>12</a:t>
            </a:fld>
            <a:endParaRPr lang="en-US"/>
          </a:p>
        </p:txBody>
      </p:sp>
    </p:spTree>
    <p:extLst>
      <p:ext uri="{BB962C8B-B14F-4D97-AF65-F5344CB8AC3E}">
        <p14:creationId xmlns:p14="http://schemas.microsoft.com/office/powerpoint/2010/main" val="1584133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Several things change for law enforcement under the new laws. </a:t>
            </a:r>
          </a:p>
          <a:p>
            <a:endParaRPr lang="en-US" dirty="0" smtClean="0"/>
          </a:p>
          <a:p>
            <a:r>
              <a:rPr lang="en-US" dirty="0" smtClean="0"/>
              <a:t>Things Permitted:</a:t>
            </a:r>
            <a:endParaRPr lang="en-US" dirty="0"/>
          </a:p>
          <a:p>
            <a:pPr marL="228600" indent="-228600">
              <a:buAutoNum type="arabicPeriod"/>
            </a:pPr>
            <a:r>
              <a:rPr lang="en-US" dirty="0" smtClean="0"/>
              <a:t>Ticketing for traffic offenses do not change.</a:t>
            </a:r>
          </a:p>
          <a:p>
            <a:pPr marL="228600" indent="-228600">
              <a:buAutoNum type="arabicPeriod"/>
            </a:pPr>
            <a:r>
              <a:rPr lang="en-US" dirty="0" smtClean="0"/>
              <a:t>Procedures related to Class A/B misdemeanors and felonies does not change.</a:t>
            </a:r>
          </a:p>
          <a:p>
            <a:pPr marL="228600" indent="-228600">
              <a:buAutoNum type="arabicPeriod"/>
            </a:pPr>
            <a:r>
              <a:rPr lang="en-US" dirty="0" smtClean="0"/>
              <a:t>Ticketing (issuing a citation) for Class C misdemeanors (non-traffic) is no longer allowed for school offenses, but a student may still be charged through a complaint.</a:t>
            </a:r>
          </a:p>
          <a:p>
            <a:pPr marL="228600" indent="-228600">
              <a:buAutoNum type="arabicPeriod"/>
            </a:pPr>
            <a:r>
              <a:rPr lang="en-US" dirty="0" smtClean="0"/>
              <a:t>Ticketing for 17 and 18 year olds is still permitted. (except for disruption of class and disruption of transportation in certain instances – see previous slide)</a:t>
            </a:r>
          </a:p>
          <a:p>
            <a:pPr marL="228600" indent="-228600">
              <a:buAutoNum type="arabicPeriod"/>
            </a:pPr>
            <a:endParaRPr lang="en-US" dirty="0"/>
          </a:p>
          <a:p>
            <a:r>
              <a:rPr lang="en-US" dirty="0" smtClean="0"/>
              <a:t>Things Not Permitted:</a:t>
            </a:r>
          </a:p>
          <a:p>
            <a:pPr marL="228600" indent="-228600">
              <a:buAutoNum type="arabicPeriod"/>
            </a:pPr>
            <a:r>
              <a:rPr lang="en-US" dirty="0" smtClean="0"/>
              <a:t>Ticketing for non-traffic, Class C misdemeanors committed by a student under 17 on school property is no longer allowed.</a:t>
            </a:r>
          </a:p>
          <a:p>
            <a:pPr marL="228600" indent="-228600">
              <a:buAutoNum type="arabicPeriod"/>
            </a:pPr>
            <a:r>
              <a:rPr lang="en-US" dirty="0" smtClean="0"/>
              <a:t>Charging a student (even 17 and above) with disruption of class on their own campus</a:t>
            </a:r>
          </a:p>
          <a:p>
            <a:pPr marL="228600" indent="-228600">
              <a:buAutoNum type="arabicPeriod"/>
            </a:pPr>
            <a:r>
              <a:rPr lang="en-US" dirty="0" smtClean="0"/>
              <a:t>Charging a student (even 17 and above) with disruption of transportation on any vehicle owned or operated by a county or ISD</a:t>
            </a:r>
          </a:p>
          <a:p>
            <a:pPr marL="228600" indent="-228600">
              <a:buAutoNum type="arabicPeriod"/>
            </a:pPr>
            <a:r>
              <a:rPr lang="en-US" dirty="0" smtClean="0"/>
              <a:t>Issuing an arrest warrant for Education Code Class C misdemeanor committed prior to his or her 17</a:t>
            </a:r>
            <a:r>
              <a:rPr lang="en-US" baseline="30000" dirty="0" smtClean="0"/>
              <a:t>th</a:t>
            </a:r>
            <a:r>
              <a:rPr lang="en-US" dirty="0" smtClean="0"/>
              <a:t> birthday</a:t>
            </a:r>
            <a:endParaRPr lang="en-US" dirty="0"/>
          </a:p>
        </p:txBody>
      </p:sp>
      <p:sp>
        <p:nvSpPr>
          <p:cNvPr id="4" name="Slide Number Placeholder 3"/>
          <p:cNvSpPr>
            <a:spLocks noGrp="1"/>
          </p:cNvSpPr>
          <p:nvPr>
            <p:ph type="sldNum" sz="quarter" idx="10"/>
          </p:nvPr>
        </p:nvSpPr>
        <p:spPr/>
        <p:txBody>
          <a:bodyPr/>
          <a:lstStyle/>
          <a:p>
            <a:fld id="{A35508DF-30E1-4B28-895F-D0A4E90861FC}" type="slidenum">
              <a:rPr lang="en-US" smtClean="0"/>
              <a:t>13</a:t>
            </a:fld>
            <a:endParaRPr lang="en-US"/>
          </a:p>
        </p:txBody>
      </p:sp>
    </p:spTree>
    <p:extLst>
      <p:ext uri="{BB962C8B-B14F-4D97-AF65-F5344CB8AC3E}">
        <p14:creationId xmlns:p14="http://schemas.microsoft.com/office/powerpoint/2010/main" val="33376544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lays </a:t>
            </a:r>
            <a:r>
              <a:rPr lang="en-US" dirty="0" smtClean="0"/>
              <a:t>out </a:t>
            </a:r>
            <a:r>
              <a:rPr lang="en-US" dirty="0" smtClean="0"/>
              <a:t>the requirements of a complaint for a Class C </a:t>
            </a:r>
            <a:r>
              <a:rPr lang="en-US" dirty="0" smtClean="0"/>
              <a:t>misdemeanor </a:t>
            </a:r>
            <a:r>
              <a:rPr lang="en-US" dirty="0" smtClean="0"/>
              <a:t>committed by a child under 17 on school property.</a:t>
            </a:r>
          </a:p>
          <a:p>
            <a:endParaRPr lang="en-US" dirty="0"/>
          </a:p>
          <a:p>
            <a:r>
              <a:rPr lang="en-US" dirty="0" smtClean="0"/>
              <a:t>Items 2-4 only apply if the complaint is being filed by a law enforcement officer.</a:t>
            </a:r>
          </a:p>
          <a:p>
            <a:endParaRPr lang="en-US" dirty="0"/>
          </a:p>
        </p:txBody>
      </p:sp>
      <p:sp>
        <p:nvSpPr>
          <p:cNvPr id="4" name="Slide Number Placeholder 3"/>
          <p:cNvSpPr>
            <a:spLocks noGrp="1"/>
          </p:cNvSpPr>
          <p:nvPr>
            <p:ph type="sldNum" sz="quarter" idx="10"/>
          </p:nvPr>
        </p:nvSpPr>
        <p:spPr/>
        <p:txBody>
          <a:bodyPr/>
          <a:lstStyle/>
          <a:p>
            <a:fld id="{A35508DF-30E1-4B28-895F-D0A4E90861FC}" type="slidenum">
              <a:rPr lang="en-US" smtClean="0"/>
              <a:t>14</a:t>
            </a:fld>
            <a:endParaRPr lang="en-US"/>
          </a:p>
        </p:txBody>
      </p:sp>
    </p:spTree>
    <p:extLst>
      <p:ext uri="{BB962C8B-B14F-4D97-AF65-F5344CB8AC3E}">
        <p14:creationId xmlns:p14="http://schemas.microsoft.com/office/powerpoint/2010/main" val="3624926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Prosecutors may require other items – check with your local prosecutor for this information.</a:t>
            </a:r>
          </a:p>
          <a:p>
            <a:endParaRPr lang="en-US" dirty="0"/>
          </a:p>
          <a:p>
            <a:r>
              <a:rPr lang="en-US" dirty="0" smtClean="0"/>
              <a:t>First time offender programs or informal disposition are other options, other than a complaint.</a:t>
            </a:r>
            <a:endParaRPr lang="en-US" dirty="0"/>
          </a:p>
        </p:txBody>
      </p:sp>
      <p:sp>
        <p:nvSpPr>
          <p:cNvPr id="4" name="Slide Number Placeholder 3"/>
          <p:cNvSpPr>
            <a:spLocks noGrp="1"/>
          </p:cNvSpPr>
          <p:nvPr>
            <p:ph type="sldNum" sz="quarter" idx="10"/>
          </p:nvPr>
        </p:nvSpPr>
        <p:spPr/>
        <p:txBody>
          <a:bodyPr/>
          <a:lstStyle/>
          <a:p>
            <a:fld id="{A35508DF-30E1-4B28-895F-D0A4E90861FC}" type="slidenum">
              <a:rPr lang="en-US" smtClean="0"/>
              <a:t>15</a:t>
            </a:fld>
            <a:endParaRPr lang="en-US"/>
          </a:p>
        </p:txBody>
      </p:sp>
    </p:spTree>
    <p:extLst>
      <p:ext uri="{BB962C8B-B14F-4D97-AF65-F5344CB8AC3E}">
        <p14:creationId xmlns:p14="http://schemas.microsoft.com/office/powerpoint/2010/main" val="30727904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Records of children charged with Class C misdemeanor are restricted from being released to the public under the new law. </a:t>
            </a:r>
          </a:p>
          <a:p>
            <a:endParaRPr lang="en-US" dirty="0"/>
          </a:p>
          <a:p>
            <a:r>
              <a:rPr lang="en-US" dirty="0" smtClean="0"/>
              <a:t>There are certain individuals that are entitled to view the records under the law and are listed here.</a:t>
            </a:r>
          </a:p>
          <a:p>
            <a:endParaRPr lang="en-US" dirty="0"/>
          </a:p>
          <a:p>
            <a:r>
              <a:rPr lang="en-US" dirty="0" smtClean="0"/>
              <a:t>This applies to all records that a school, law enforcement, prosecutor or court may have.</a:t>
            </a:r>
            <a:endParaRPr lang="en-US" dirty="0"/>
          </a:p>
        </p:txBody>
      </p:sp>
      <p:sp>
        <p:nvSpPr>
          <p:cNvPr id="4" name="Slide Number Placeholder 3"/>
          <p:cNvSpPr>
            <a:spLocks noGrp="1"/>
          </p:cNvSpPr>
          <p:nvPr>
            <p:ph type="sldNum" sz="quarter" idx="10"/>
          </p:nvPr>
        </p:nvSpPr>
        <p:spPr/>
        <p:txBody>
          <a:bodyPr/>
          <a:lstStyle/>
          <a:p>
            <a:fld id="{A35508DF-30E1-4B28-895F-D0A4E90861FC}" type="slidenum">
              <a:rPr lang="en-US" smtClean="0"/>
              <a:t>16</a:t>
            </a:fld>
            <a:endParaRPr lang="en-US"/>
          </a:p>
        </p:txBody>
      </p:sp>
    </p:spTree>
    <p:extLst>
      <p:ext uri="{BB962C8B-B14F-4D97-AF65-F5344CB8AC3E}">
        <p14:creationId xmlns:p14="http://schemas.microsoft.com/office/powerpoint/2010/main" val="8736570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Education Code Section 37.142 provides a catch-all statement that, if there is a conflict of law, the new complaint process controls. This should be considered since there are some differences in other provisions of law regarding complaints.</a:t>
            </a:r>
            <a:endParaRPr lang="en-US" dirty="0"/>
          </a:p>
        </p:txBody>
      </p:sp>
      <p:sp>
        <p:nvSpPr>
          <p:cNvPr id="4" name="Slide Number Placeholder 3"/>
          <p:cNvSpPr>
            <a:spLocks noGrp="1"/>
          </p:cNvSpPr>
          <p:nvPr>
            <p:ph type="sldNum" sz="quarter" idx="10"/>
          </p:nvPr>
        </p:nvSpPr>
        <p:spPr/>
        <p:txBody>
          <a:bodyPr/>
          <a:lstStyle/>
          <a:p>
            <a:fld id="{A35508DF-30E1-4B28-895F-D0A4E90861FC}" type="slidenum">
              <a:rPr lang="en-US" smtClean="0"/>
              <a:t>17</a:t>
            </a:fld>
            <a:endParaRPr lang="en-US"/>
          </a:p>
        </p:txBody>
      </p:sp>
    </p:spTree>
    <p:extLst>
      <p:ext uri="{BB962C8B-B14F-4D97-AF65-F5344CB8AC3E}">
        <p14:creationId xmlns:p14="http://schemas.microsoft.com/office/powerpoint/2010/main" val="16794697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next section attempts to answer some of the most frequently asked questions.</a:t>
            </a:r>
            <a:endParaRPr lang="en-US" dirty="0"/>
          </a:p>
        </p:txBody>
      </p:sp>
      <p:sp>
        <p:nvSpPr>
          <p:cNvPr id="4" name="Slide Number Placeholder 3"/>
          <p:cNvSpPr>
            <a:spLocks noGrp="1"/>
          </p:cNvSpPr>
          <p:nvPr>
            <p:ph type="sldNum" sz="quarter" idx="10"/>
          </p:nvPr>
        </p:nvSpPr>
        <p:spPr/>
        <p:txBody>
          <a:bodyPr/>
          <a:lstStyle/>
          <a:p>
            <a:fld id="{A35508DF-30E1-4B28-895F-D0A4E90861FC}" type="slidenum">
              <a:rPr lang="en-US" smtClean="0"/>
              <a:t>18</a:t>
            </a:fld>
            <a:endParaRPr lang="en-US"/>
          </a:p>
        </p:txBody>
      </p:sp>
    </p:spTree>
    <p:extLst>
      <p:ext uri="{BB962C8B-B14F-4D97-AF65-F5344CB8AC3E}">
        <p14:creationId xmlns:p14="http://schemas.microsoft.com/office/powerpoint/2010/main" val="32110307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Graduated sanctions have been employed by several school districts to address school discipline effectively. </a:t>
            </a:r>
          </a:p>
          <a:p>
            <a:endParaRPr lang="en-US" dirty="0"/>
          </a:p>
          <a:p>
            <a:r>
              <a:rPr lang="en-US" dirty="0" smtClean="0"/>
              <a:t>Graduated sanctions are not required but may be utilized, specifically by a school that commissions its own peace officers.</a:t>
            </a:r>
          </a:p>
          <a:p>
            <a:endParaRPr lang="en-US" dirty="0"/>
          </a:p>
          <a:p>
            <a:r>
              <a:rPr lang="en-US" dirty="0" smtClean="0"/>
              <a:t>If a school has a graduated sanctions model in place, the sanctions must be attempted prior to filing a complaint against a child.</a:t>
            </a:r>
          </a:p>
          <a:p>
            <a:endParaRPr lang="en-US" dirty="0"/>
          </a:p>
          <a:p>
            <a:r>
              <a:rPr lang="en-US" dirty="0" smtClean="0"/>
              <a:t>Several examples of graduated sanctions are in the statute and referenced in the slide.</a:t>
            </a:r>
            <a:endParaRPr lang="en-US" dirty="0"/>
          </a:p>
        </p:txBody>
      </p:sp>
      <p:sp>
        <p:nvSpPr>
          <p:cNvPr id="4" name="Slide Number Placeholder 3"/>
          <p:cNvSpPr>
            <a:spLocks noGrp="1"/>
          </p:cNvSpPr>
          <p:nvPr>
            <p:ph type="sldNum" sz="quarter" idx="10"/>
          </p:nvPr>
        </p:nvSpPr>
        <p:spPr/>
        <p:txBody>
          <a:bodyPr/>
          <a:lstStyle/>
          <a:p>
            <a:fld id="{A35508DF-30E1-4B28-895F-D0A4E90861FC}" type="slidenum">
              <a:rPr lang="en-US" smtClean="0"/>
              <a:t>19</a:t>
            </a:fld>
            <a:endParaRPr lang="en-US"/>
          </a:p>
        </p:txBody>
      </p:sp>
    </p:spTree>
    <p:extLst>
      <p:ext uri="{BB962C8B-B14F-4D97-AF65-F5344CB8AC3E}">
        <p14:creationId xmlns:p14="http://schemas.microsoft.com/office/powerpoint/2010/main" val="32895314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83</a:t>
            </a:r>
            <a:r>
              <a:rPr lang="en-US" baseline="30000" dirty="0" smtClean="0"/>
              <a:t>rd</a:t>
            </a:r>
            <a:r>
              <a:rPr lang="en-US" dirty="0" smtClean="0"/>
              <a:t> Legislature (Regular Session) passed three bills that had an impact on school discipline. </a:t>
            </a:r>
          </a:p>
          <a:p>
            <a:endParaRPr lang="en-US" dirty="0"/>
          </a:p>
          <a:p>
            <a:r>
              <a:rPr lang="en-US" dirty="0" smtClean="0"/>
              <a:t>Senate Bill 393 contained the proposals of the Texas Judicial Council, the policy-making body of the Judicial Branch. </a:t>
            </a:r>
          </a:p>
          <a:p>
            <a:endParaRPr lang="en-US" dirty="0"/>
          </a:p>
          <a:p>
            <a:r>
              <a:rPr lang="en-US" dirty="0" smtClean="0"/>
              <a:t>This presentation attempts to reconcile all of the existing statutory language and revisions made by these three bills. The presentation does not distinguish among the bills after this slide.</a:t>
            </a:r>
            <a:endParaRPr lang="en-US" dirty="0"/>
          </a:p>
        </p:txBody>
      </p:sp>
      <p:sp>
        <p:nvSpPr>
          <p:cNvPr id="4" name="Slide Number Placeholder 3"/>
          <p:cNvSpPr>
            <a:spLocks noGrp="1"/>
          </p:cNvSpPr>
          <p:nvPr>
            <p:ph type="sldNum" sz="quarter" idx="10"/>
          </p:nvPr>
        </p:nvSpPr>
        <p:spPr/>
        <p:txBody>
          <a:bodyPr/>
          <a:lstStyle/>
          <a:p>
            <a:fld id="{A35508DF-30E1-4B28-895F-D0A4E90861FC}" type="slidenum">
              <a:rPr lang="en-US" smtClean="0"/>
              <a:t>2</a:t>
            </a:fld>
            <a:endParaRPr lang="en-US"/>
          </a:p>
        </p:txBody>
      </p:sp>
    </p:spTree>
    <p:extLst>
      <p:ext uri="{BB962C8B-B14F-4D97-AF65-F5344CB8AC3E}">
        <p14:creationId xmlns:p14="http://schemas.microsoft.com/office/powerpoint/2010/main" val="27469751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 law enforcement and other individuals have heard that they must go to the court to file a complaint. The statute does not require this. </a:t>
            </a:r>
            <a:endParaRPr lang="en-US" dirty="0"/>
          </a:p>
          <a:p>
            <a:endParaRPr lang="en-US" dirty="0" smtClean="0"/>
          </a:p>
          <a:p>
            <a:r>
              <a:rPr lang="en-US" dirty="0" smtClean="0"/>
              <a:t>A complaint may be sworn before any individual authorized to administer oaths. Several are listed here.</a:t>
            </a:r>
            <a:endParaRPr lang="en-US" dirty="0"/>
          </a:p>
        </p:txBody>
      </p:sp>
      <p:sp>
        <p:nvSpPr>
          <p:cNvPr id="4" name="Slide Number Placeholder 3"/>
          <p:cNvSpPr>
            <a:spLocks noGrp="1"/>
          </p:cNvSpPr>
          <p:nvPr>
            <p:ph type="sldNum" sz="quarter" idx="10"/>
          </p:nvPr>
        </p:nvSpPr>
        <p:spPr/>
        <p:txBody>
          <a:bodyPr/>
          <a:lstStyle/>
          <a:p>
            <a:fld id="{A35508DF-30E1-4B28-895F-D0A4E90861FC}" type="slidenum">
              <a:rPr lang="en-US" smtClean="0"/>
              <a:t>20</a:t>
            </a:fld>
            <a:endParaRPr lang="en-US"/>
          </a:p>
        </p:txBody>
      </p:sp>
    </p:spTree>
    <p:extLst>
      <p:ext uri="{BB962C8B-B14F-4D97-AF65-F5344CB8AC3E}">
        <p14:creationId xmlns:p14="http://schemas.microsoft.com/office/powerpoint/2010/main" val="18478285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 law enforcement and school officials have heard that prosecutors can ignore complaints for school discipline. </a:t>
            </a:r>
          </a:p>
          <a:p>
            <a:r>
              <a:rPr lang="en-US" dirty="0"/>
              <a:t/>
            </a:r>
            <a:br>
              <a:rPr lang="en-US" dirty="0"/>
            </a:br>
            <a:r>
              <a:rPr lang="en-US" dirty="0" smtClean="0"/>
              <a:t>Prosecutors in Texas have significant discretion to decide when probable cause exists to file a case and whether to pursue charges in court. </a:t>
            </a:r>
          </a:p>
          <a:p>
            <a:endParaRPr lang="en-US" dirty="0"/>
          </a:p>
          <a:p>
            <a:r>
              <a:rPr lang="en-US" dirty="0" smtClean="0"/>
              <a:t>The new law allows prosecutors to adopt rules to require for complaints filed in their jurisdiction. Check with your local prosecutor to determine if there are rules in place in your jurisdiction.</a:t>
            </a:r>
            <a:endParaRPr lang="en-US" dirty="0"/>
          </a:p>
        </p:txBody>
      </p:sp>
      <p:sp>
        <p:nvSpPr>
          <p:cNvPr id="4" name="Slide Number Placeholder 3"/>
          <p:cNvSpPr>
            <a:spLocks noGrp="1"/>
          </p:cNvSpPr>
          <p:nvPr>
            <p:ph type="sldNum" sz="quarter" idx="10"/>
          </p:nvPr>
        </p:nvSpPr>
        <p:spPr/>
        <p:txBody>
          <a:bodyPr/>
          <a:lstStyle/>
          <a:p>
            <a:fld id="{A35508DF-30E1-4B28-895F-D0A4E90861FC}" type="slidenum">
              <a:rPr lang="en-US" smtClean="0"/>
              <a:t>21</a:t>
            </a:fld>
            <a:endParaRPr lang="en-US"/>
          </a:p>
        </p:txBody>
      </p:sp>
    </p:spTree>
    <p:extLst>
      <p:ext uri="{BB962C8B-B14F-4D97-AF65-F5344CB8AC3E}">
        <p14:creationId xmlns:p14="http://schemas.microsoft.com/office/powerpoint/2010/main" val="20416147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new law enacted some provisions regarding a child’s capacity to commit offenses. </a:t>
            </a:r>
          </a:p>
          <a:p>
            <a:endParaRPr lang="en-US" dirty="0"/>
          </a:p>
          <a:p>
            <a:pPr marL="228600" indent="-228600">
              <a:buAutoNum type="arabicPeriod"/>
            </a:pPr>
            <a:r>
              <a:rPr lang="en-US" dirty="0" smtClean="0"/>
              <a:t>A child between 10-15 is presumed incapable of committing a fine-only misdemeanor (other than juvenile curfew violation)</a:t>
            </a:r>
          </a:p>
          <a:p>
            <a:pPr marL="685800" lvl="1" indent="-228600">
              <a:buFont typeface="Arial" pitchFamily="34" charset="0"/>
              <a:buChar char="•"/>
            </a:pPr>
            <a:r>
              <a:rPr lang="en-US" dirty="0" smtClean="0"/>
              <a:t>This does not prohibit the prosecution of a child between 10-15</a:t>
            </a:r>
          </a:p>
          <a:p>
            <a:pPr marL="685800" lvl="1" indent="-228600">
              <a:buFont typeface="Arial" pitchFamily="34" charset="0"/>
              <a:buChar char="•"/>
            </a:pPr>
            <a:r>
              <a:rPr lang="en-US" dirty="0" smtClean="0"/>
              <a:t>This does require the prosecutor to rebut the presumption</a:t>
            </a:r>
          </a:p>
          <a:p>
            <a:pPr marL="685800" lvl="1" indent="-228600">
              <a:buFont typeface="Arial" pitchFamily="34" charset="0"/>
              <a:buChar char="•"/>
            </a:pPr>
            <a:r>
              <a:rPr lang="en-US" dirty="0" smtClean="0"/>
              <a:t>To rebut the presumption, the prosecutor must prove the child had sufficient capacity to understand the conduct</a:t>
            </a:r>
          </a:p>
          <a:p>
            <a:pPr marL="685800" lvl="1" indent="-228600">
              <a:buFont typeface="Arial" pitchFamily="34" charset="0"/>
              <a:buChar char="•"/>
            </a:pPr>
            <a:endParaRPr lang="en-US" dirty="0"/>
          </a:p>
          <a:p>
            <a:pPr marL="228600" indent="-228600">
              <a:buFont typeface="+mj-lt"/>
              <a:buAutoNum type="arabicPeriod"/>
            </a:pPr>
            <a:r>
              <a:rPr lang="en-US" dirty="0" smtClean="0"/>
              <a:t>A child with mental illness or developmental disability is presumed incapable of committing an offense.</a:t>
            </a:r>
          </a:p>
          <a:p>
            <a:pPr marL="685800" lvl="1" indent="-228600">
              <a:buFont typeface="Arial" pitchFamily="34" charset="0"/>
              <a:buChar char="•"/>
            </a:pPr>
            <a:r>
              <a:rPr lang="en-US" dirty="0" smtClean="0"/>
              <a:t>This can be raised by the court, prosecutor, defense, or person standing in parental relation to the defendant</a:t>
            </a:r>
          </a:p>
          <a:p>
            <a:pPr marL="685800" lvl="1" indent="-228600">
              <a:buFont typeface="Arial" pitchFamily="34" charset="0"/>
              <a:buChar char="•"/>
            </a:pPr>
            <a:r>
              <a:rPr lang="en-US" dirty="0" smtClean="0"/>
              <a:t>The court can dismiss the complaint in this instance</a:t>
            </a:r>
          </a:p>
          <a:p>
            <a:pPr marL="685800" lvl="1" indent="-228600">
              <a:buFont typeface="Arial" pitchFamily="34" charset="0"/>
              <a:buChar char="•"/>
            </a:pPr>
            <a:r>
              <a:rPr lang="en-US" dirty="0" smtClean="0"/>
              <a:t>The decision is appealable</a:t>
            </a:r>
          </a:p>
          <a:p>
            <a:pPr marL="685800" lvl="1" indent="-228600">
              <a:buFont typeface="Arial" pitchFamily="34" charset="0"/>
              <a:buChar char="•"/>
            </a:pPr>
            <a:r>
              <a:rPr lang="en-US" dirty="0" smtClean="0"/>
              <a:t>If the court dismisses a complaint under this section, subsequent complaints are to be referred to the juvenile court for action</a:t>
            </a:r>
            <a:endParaRPr lang="en-US" dirty="0"/>
          </a:p>
        </p:txBody>
      </p:sp>
      <p:sp>
        <p:nvSpPr>
          <p:cNvPr id="4" name="Slide Number Placeholder 3"/>
          <p:cNvSpPr>
            <a:spLocks noGrp="1"/>
          </p:cNvSpPr>
          <p:nvPr>
            <p:ph type="sldNum" sz="quarter" idx="10"/>
          </p:nvPr>
        </p:nvSpPr>
        <p:spPr/>
        <p:txBody>
          <a:bodyPr/>
          <a:lstStyle/>
          <a:p>
            <a:fld id="{A35508DF-30E1-4B28-895F-D0A4E90861FC}" type="slidenum">
              <a:rPr lang="en-US" smtClean="0"/>
              <a:t>22</a:t>
            </a:fld>
            <a:endParaRPr lang="en-US"/>
          </a:p>
        </p:txBody>
      </p:sp>
    </p:spTree>
    <p:extLst>
      <p:ext uri="{BB962C8B-B14F-4D97-AF65-F5344CB8AC3E}">
        <p14:creationId xmlns:p14="http://schemas.microsoft.com/office/powerpoint/2010/main" val="33200761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 law enforcement and school officials have asked whether courts can ignore complaints. </a:t>
            </a:r>
          </a:p>
          <a:p>
            <a:endParaRPr lang="en-US" dirty="0"/>
          </a:p>
          <a:p>
            <a:r>
              <a:rPr lang="en-US" dirty="0" smtClean="0"/>
              <a:t>Courts cannot ignore complaints that are filed before them.</a:t>
            </a:r>
          </a:p>
          <a:p>
            <a:endParaRPr lang="en-US" dirty="0"/>
          </a:p>
          <a:p>
            <a:r>
              <a:rPr lang="en-US" dirty="0" smtClean="0"/>
              <a:t>The law requires judges to dismiss a failure to attend school complaint that is not filed accompanied by a statement from the student’s school stating the factors listed and whether the student is eligible for or receives special education services.</a:t>
            </a:r>
            <a:endParaRPr lang="en-US" dirty="0"/>
          </a:p>
        </p:txBody>
      </p:sp>
      <p:sp>
        <p:nvSpPr>
          <p:cNvPr id="4" name="Slide Number Placeholder 3"/>
          <p:cNvSpPr>
            <a:spLocks noGrp="1"/>
          </p:cNvSpPr>
          <p:nvPr>
            <p:ph type="sldNum" sz="quarter" idx="10"/>
          </p:nvPr>
        </p:nvSpPr>
        <p:spPr/>
        <p:txBody>
          <a:bodyPr/>
          <a:lstStyle/>
          <a:p>
            <a:fld id="{A35508DF-30E1-4B28-895F-D0A4E90861FC}" type="slidenum">
              <a:rPr lang="en-US" smtClean="0"/>
              <a:t>23</a:t>
            </a:fld>
            <a:endParaRPr lang="en-US"/>
          </a:p>
        </p:txBody>
      </p:sp>
    </p:spTree>
    <p:extLst>
      <p:ext uri="{BB962C8B-B14F-4D97-AF65-F5344CB8AC3E}">
        <p14:creationId xmlns:p14="http://schemas.microsoft.com/office/powerpoint/2010/main" val="33696375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clarifies that 17 and 18 year olds are not children and that the restrictions on ticketing for school offenses does not apply.</a:t>
            </a:r>
          </a:p>
          <a:p>
            <a:endParaRPr lang="en-US" dirty="0"/>
          </a:p>
          <a:p>
            <a:r>
              <a:rPr lang="en-US" dirty="0" smtClean="0"/>
              <a:t>That being said, 17 and 18 year olds may not receive citations for disruption of class (if committed on the student’s own campus) or disruption of transportation </a:t>
            </a:r>
            <a:r>
              <a:rPr lang="en-US" dirty="0" smtClean="0"/>
              <a:t>(if they are a secondary school student).</a:t>
            </a:r>
            <a:endParaRPr lang="en-US" dirty="0"/>
          </a:p>
        </p:txBody>
      </p:sp>
      <p:sp>
        <p:nvSpPr>
          <p:cNvPr id="4" name="Slide Number Placeholder 3"/>
          <p:cNvSpPr>
            <a:spLocks noGrp="1"/>
          </p:cNvSpPr>
          <p:nvPr>
            <p:ph type="sldNum" sz="quarter" idx="10"/>
          </p:nvPr>
        </p:nvSpPr>
        <p:spPr/>
        <p:txBody>
          <a:bodyPr/>
          <a:lstStyle/>
          <a:p>
            <a:fld id="{A35508DF-30E1-4B28-895F-D0A4E90861FC}" type="slidenum">
              <a:rPr lang="en-US" smtClean="0"/>
              <a:t>24</a:t>
            </a:fld>
            <a:endParaRPr lang="en-US"/>
          </a:p>
        </p:txBody>
      </p:sp>
    </p:spTree>
    <p:extLst>
      <p:ext uri="{BB962C8B-B14F-4D97-AF65-F5344CB8AC3E}">
        <p14:creationId xmlns:p14="http://schemas.microsoft.com/office/powerpoint/2010/main" val="411939449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Several law enforcement and school officials have asked how to address fighting on school campuses under the new law. This slide provides various options for how to address fighting on school campuses.</a:t>
            </a:r>
          </a:p>
          <a:p>
            <a:endParaRPr lang="en-US" dirty="0"/>
          </a:p>
          <a:p>
            <a:pPr marL="228600" indent="-228600">
              <a:buAutoNum type="arabicPeriod"/>
            </a:pPr>
            <a:r>
              <a:rPr lang="en-US" dirty="0" smtClean="0"/>
              <a:t>Schools might be able to address fighting with internal school discipline.</a:t>
            </a:r>
          </a:p>
          <a:p>
            <a:pPr marL="228600" indent="-228600">
              <a:buAutoNum type="arabicPeriod"/>
            </a:pPr>
            <a:r>
              <a:rPr lang="en-US" dirty="0" smtClean="0"/>
              <a:t>Schools might utilize graduated sanctions (if they exist).</a:t>
            </a:r>
          </a:p>
          <a:p>
            <a:pPr marL="228600" indent="-228600">
              <a:buAutoNum type="arabicPeriod"/>
            </a:pPr>
            <a:r>
              <a:rPr lang="en-US" dirty="0" smtClean="0"/>
              <a:t>School can utilize </a:t>
            </a:r>
            <a:r>
              <a:rPr lang="en-US" dirty="0" smtClean="0"/>
              <a:t>informal </a:t>
            </a:r>
            <a:r>
              <a:rPr lang="en-US" dirty="0" smtClean="0"/>
              <a:t>diversions.</a:t>
            </a:r>
          </a:p>
          <a:p>
            <a:pPr marL="228600" indent="-228600">
              <a:buAutoNum type="arabicPeriod"/>
            </a:pPr>
            <a:r>
              <a:rPr lang="en-US" dirty="0" smtClean="0"/>
              <a:t>School can utilize the intervention services of a juvenile case manager (if one is available)</a:t>
            </a:r>
          </a:p>
          <a:p>
            <a:pPr marL="228600" indent="-228600">
              <a:buAutoNum type="arabicPeriod"/>
            </a:pPr>
            <a:r>
              <a:rPr lang="en-US" dirty="0" smtClean="0"/>
              <a:t>Charging under various criminal, CINS or delinquent conduct offenses</a:t>
            </a:r>
            <a:endParaRPr lang="en-US" dirty="0"/>
          </a:p>
        </p:txBody>
      </p:sp>
      <p:sp>
        <p:nvSpPr>
          <p:cNvPr id="4" name="Slide Number Placeholder 3"/>
          <p:cNvSpPr>
            <a:spLocks noGrp="1"/>
          </p:cNvSpPr>
          <p:nvPr>
            <p:ph type="sldNum" sz="quarter" idx="10"/>
          </p:nvPr>
        </p:nvSpPr>
        <p:spPr/>
        <p:txBody>
          <a:bodyPr/>
          <a:lstStyle/>
          <a:p>
            <a:fld id="{A35508DF-30E1-4B28-895F-D0A4E90861FC}" type="slidenum">
              <a:rPr lang="en-US" smtClean="0"/>
              <a:t>25</a:t>
            </a:fld>
            <a:endParaRPr lang="en-US"/>
          </a:p>
        </p:txBody>
      </p:sp>
    </p:spTree>
    <p:extLst>
      <p:ext uri="{BB962C8B-B14F-4D97-AF65-F5344CB8AC3E}">
        <p14:creationId xmlns:p14="http://schemas.microsoft.com/office/powerpoint/2010/main" val="53228295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provides information on how a law enforcement officer or school official can charge a student who possesses drugs. The list is not exhaustive</a:t>
            </a:r>
            <a:r>
              <a:rPr lang="en-US" dirty="0" smtClean="0"/>
              <a:t>.</a:t>
            </a:r>
          </a:p>
        </p:txBody>
      </p:sp>
      <p:sp>
        <p:nvSpPr>
          <p:cNvPr id="4" name="Slide Number Placeholder 3"/>
          <p:cNvSpPr>
            <a:spLocks noGrp="1"/>
          </p:cNvSpPr>
          <p:nvPr>
            <p:ph type="sldNum" sz="quarter" idx="10"/>
          </p:nvPr>
        </p:nvSpPr>
        <p:spPr/>
        <p:txBody>
          <a:bodyPr/>
          <a:lstStyle/>
          <a:p>
            <a:fld id="{A35508DF-30E1-4B28-895F-D0A4E90861FC}" type="slidenum">
              <a:rPr lang="en-US" smtClean="0"/>
              <a:t>26</a:t>
            </a:fld>
            <a:endParaRPr lang="en-US"/>
          </a:p>
        </p:txBody>
      </p:sp>
    </p:spTree>
    <p:extLst>
      <p:ext uri="{BB962C8B-B14F-4D97-AF65-F5344CB8AC3E}">
        <p14:creationId xmlns:p14="http://schemas.microsoft.com/office/powerpoint/2010/main" val="390929027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provides options for how a law enforcement officer or school official can charge a student who possesses alcohol or tobacco. This is not an exhaustive list</a:t>
            </a:r>
            <a:r>
              <a:rPr lang="en-US" dirty="0" smtClean="0"/>
              <a:t>.</a:t>
            </a:r>
          </a:p>
          <a:p>
            <a:endParaRPr lang="en-US" dirty="0"/>
          </a:p>
          <a:p>
            <a:r>
              <a:rPr lang="en-US" dirty="0" smtClean="0"/>
              <a:t>As a reminder, any Class C misdemeanor offense (other than traffic), including alcohol or tobacco offenses, </a:t>
            </a:r>
            <a:r>
              <a:rPr lang="en-US" dirty="0"/>
              <a:t>committed by a child enrolled in a public school </a:t>
            </a:r>
            <a:r>
              <a:rPr lang="en-US" dirty="0" smtClean="0"/>
              <a:t>and </a:t>
            </a:r>
            <a:r>
              <a:rPr lang="en-US" dirty="0"/>
              <a:t>that is committed on property under the control and jurisdiction of a school </a:t>
            </a:r>
            <a:r>
              <a:rPr lang="en-US" dirty="0" smtClean="0"/>
              <a:t>district must be filed using a complaint, not a ticket.</a:t>
            </a:r>
          </a:p>
        </p:txBody>
      </p:sp>
      <p:sp>
        <p:nvSpPr>
          <p:cNvPr id="4" name="Slide Number Placeholder 3"/>
          <p:cNvSpPr>
            <a:spLocks noGrp="1"/>
          </p:cNvSpPr>
          <p:nvPr>
            <p:ph type="sldNum" sz="quarter" idx="10"/>
          </p:nvPr>
        </p:nvSpPr>
        <p:spPr/>
        <p:txBody>
          <a:bodyPr/>
          <a:lstStyle/>
          <a:p>
            <a:fld id="{A35508DF-30E1-4B28-895F-D0A4E90861FC}" type="slidenum">
              <a:rPr lang="en-US" smtClean="0"/>
              <a:t>27</a:t>
            </a:fld>
            <a:endParaRPr lang="en-US"/>
          </a:p>
        </p:txBody>
      </p:sp>
    </p:spTree>
    <p:extLst>
      <p:ext uri="{BB962C8B-B14F-4D97-AF65-F5344CB8AC3E}">
        <p14:creationId xmlns:p14="http://schemas.microsoft.com/office/powerpoint/2010/main" val="32237210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provide law enforcement officers and school officials with options for how to charge students who commit gang-related activities. </a:t>
            </a:r>
            <a:endParaRPr lang="en-US" dirty="0"/>
          </a:p>
          <a:p>
            <a:endParaRPr lang="en-US" dirty="0" smtClean="0"/>
          </a:p>
          <a:p>
            <a:r>
              <a:rPr lang="en-US" dirty="0"/>
              <a:t>As a reminder, any Class C misdemeanor offense (other than traffic), including </a:t>
            </a:r>
            <a:r>
              <a:rPr lang="en-US" dirty="0" smtClean="0"/>
              <a:t>gang-related offenses listed above, </a:t>
            </a:r>
            <a:r>
              <a:rPr lang="en-US" dirty="0"/>
              <a:t>committed by a child enrolled in a public school and that is committed on property under the control and jurisdiction of a school district must be filed using a complaint, not a ticket</a:t>
            </a:r>
            <a:r>
              <a:rPr lang="en-US" dirty="0" smtClean="0"/>
              <a:t>.</a:t>
            </a:r>
            <a:endParaRPr lang="en-US" dirty="0"/>
          </a:p>
        </p:txBody>
      </p:sp>
      <p:sp>
        <p:nvSpPr>
          <p:cNvPr id="4" name="Slide Number Placeholder 3"/>
          <p:cNvSpPr>
            <a:spLocks noGrp="1"/>
          </p:cNvSpPr>
          <p:nvPr>
            <p:ph type="sldNum" sz="quarter" idx="10"/>
          </p:nvPr>
        </p:nvSpPr>
        <p:spPr/>
        <p:txBody>
          <a:bodyPr/>
          <a:lstStyle/>
          <a:p>
            <a:fld id="{A35508DF-30E1-4B28-895F-D0A4E90861FC}" type="slidenum">
              <a:rPr lang="en-US" smtClean="0"/>
              <a:t>28</a:t>
            </a:fld>
            <a:endParaRPr lang="en-US"/>
          </a:p>
        </p:txBody>
      </p:sp>
    </p:spTree>
    <p:extLst>
      <p:ext uri="{BB962C8B-B14F-4D97-AF65-F5344CB8AC3E}">
        <p14:creationId xmlns:p14="http://schemas.microsoft.com/office/powerpoint/2010/main" val="36566299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recent years, the adjudication of children for fine-only misdemeanors has piqued the attention of critics and, in turn, the media. Laws passed in recent legislative sessions suggested that the criminalization of misbehavior by children should be </a:t>
            </a:r>
            <a:r>
              <a:rPr lang="en-US" dirty="0" smtClean="0"/>
              <a:t>curtailed </a:t>
            </a:r>
            <a:r>
              <a:rPr lang="en-US" dirty="0" smtClean="0"/>
              <a:t>and that the unbridled outsourcing of school discipline from the school house to the court house is bad public policy. </a:t>
            </a:r>
            <a:endParaRPr lang="en-US" dirty="0"/>
          </a:p>
          <a:p>
            <a:endParaRPr lang="en-US" dirty="0" smtClean="0"/>
          </a:p>
          <a:p>
            <a:r>
              <a:rPr lang="en-US" dirty="0" smtClean="0"/>
              <a:t>The </a:t>
            </a:r>
            <a:r>
              <a:rPr lang="en-US" i="1" dirty="0" smtClean="0"/>
              <a:t>Breaking Schools’ Rules </a:t>
            </a:r>
            <a:r>
              <a:rPr lang="en-US" dirty="0" smtClean="0"/>
              <a:t>report issued by the Council of State Governments and Texas A&amp;M Public Policy Research Institute (July 2011) studied nearly 1 million Texas students and followed the students between 7</a:t>
            </a:r>
            <a:r>
              <a:rPr lang="en-US" baseline="30000" dirty="0" smtClean="0"/>
              <a:t>th</a:t>
            </a:r>
            <a:r>
              <a:rPr lang="en-US" dirty="0" smtClean="0"/>
              <a:t> and 12</a:t>
            </a:r>
            <a:r>
              <a:rPr lang="en-US" baseline="30000" dirty="0" smtClean="0"/>
              <a:t>th</a:t>
            </a:r>
            <a:r>
              <a:rPr lang="en-US" dirty="0" smtClean="0"/>
              <a:t> grade. The report found serious future consequences and disproportionality in the school discipline system.</a:t>
            </a:r>
          </a:p>
          <a:p>
            <a:endParaRPr lang="en-US" dirty="0"/>
          </a:p>
          <a:p>
            <a:r>
              <a:rPr lang="en-US" dirty="0" smtClean="0"/>
              <a:t>Law enforcement has frequently expressed concern with having to spend time on school discipline rather than on school safety. </a:t>
            </a:r>
          </a:p>
          <a:p>
            <a:endParaRPr lang="en-US" dirty="0"/>
          </a:p>
          <a:p>
            <a:r>
              <a:rPr lang="en-US" dirty="0" smtClean="0"/>
              <a:t>The bills made changes in several statutes that affected multiple codes.</a:t>
            </a:r>
            <a:endParaRPr lang="en-US" dirty="0"/>
          </a:p>
        </p:txBody>
      </p:sp>
      <p:sp>
        <p:nvSpPr>
          <p:cNvPr id="4" name="Slide Number Placeholder 3"/>
          <p:cNvSpPr>
            <a:spLocks noGrp="1"/>
          </p:cNvSpPr>
          <p:nvPr>
            <p:ph type="sldNum" sz="quarter" idx="10"/>
          </p:nvPr>
        </p:nvSpPr>
        <p:spPr/>
        <p:txBody>
          <a:bodyPr/>
          <a:lstStyle/>
          <a:p>
            <a:fld id="{A35508DF-30E1-4B28-895F-D0A4E90861FC}" type="slidenum">
              <a:rPr lang="en-US" smtClean="0"/>
              <a:t>3</a:t>
            </a:fld>
            <a:endParaRPr lang="en-US"/>
          </a:p>
        </p:txBody>
      </p:sp>
    </p:spTree>
    <p:extLst>
      <p:ext uri="{BB962C8B-B14F-4D97-AF65-F5344CB8AC3E}">
        <p14:creationId xmlns:p14="http://schemas.microsoft.com/office/powerpoint/2010/main" val="37324466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provides several key definitions.</a:t>
            </a:r>
          </a:p>
          <a:p>
            <a:endParaRPr lang="en-US" dirty="0"/>
          </a:p>
          <a:p>
            <a:r>
              <a:rPr lang="en-US" dirty="0" smtClean="0"/>
              <a:t>Child – the law defines a child as an individual between 10-16 years. It does not include an individual that is 17 or 18 years of age.</a:t>
            </a:r>
          </a:p>
          <a:p>
            <a:endParaRPr lang="en-US" dirty="0"/>
          </a:p>
          <a:p>
            <a:r>
              <a:rPr lang="en-US" dirty="0" smtClean="0"/>
              <a:t>School offense – this is a newly defined term; basically includes all Class C offenses (other than traffic offenses) committed by a 10-16 year old on school property</a:t>
            </a:r>
          </a:p>
          <a:p>
            <a:endParaRPr lang="en-US" dirty="0"/>
          </a:p>
          <a:p>
            <a:r>
              <a:rPr lang="en-US" dirty="0" smtClean="0"/>
              <a:t>Citation – i.e. ticket</a:t>
            </a:r>
          </a:p>
          <a:p>
            <a:endParaRPr lang="en-US" dirty="0"/>
          </a:p>
          <a:p>
            <a:r>
              <a:rPr lang="en-US" dirty="0" smtClean="0"/>
              <a:t>Complaint – a written allegation of an offense filed with the court</a:t>
            </a:r>
            <a:endParaRPr lang="en-US" dirty="0"/>
          </a:p>
        </p:txBody>
      </p:sp>
      <p:sp>
        <p:nvSpPr>
          <p:cNvPr id="4" name="Slide Number Placeholder 3"/>
          <p:cNvSpPr>
            <a:spLocks noGrp="1"/>
          </p:cNvSpPr>
          <p:nvPr>
            <p:ph type="sldNum" sz="quarter" idx="10"/>
          </p:nvPr>
        </p:nvSpPr>
        <p:spPr/>
        <p:txBody>
          <a:bodyPr/>
          <a:lstStyle/>
          <a:p>
            <a:fld id="{A35508DF-30E1-4B28-895F-D0A4E90861FC}" type="slidenum">
              <a:rPr lang="en-US" smtClean="0"/>
              <a:t>4</a:t>
            </a:fld>
            <a:endParaRPr lang="en-US"/>
          </a:p>
        </p:txBody>
      </p:sp>
    </p:spTree>
    <p:extLst>
      <p:ext uri="{BB962C8B-B14F-4D97-AF65-F5344CB8AC3E}">
        <p14:creationId xmlns:p14="http://schemas.microsoft.com/office/powerpoint/2010/main" val="5957800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describes the different types of offenses and the punishments associated with each level of offense.</a:t>
            </a:r>
            <a:endParaRPr lang="en-US" dirty="0"/>
          </a:p>
        </p:txBody>
      </p:sp>
      <p:sp>
        <p:nvSpPr>
          <p:cNvPr id="4" name="Slide Number Placeholder 3"/>
          <p:cNvSpPr>
            <a:spLocks noGrp="1"/>
          </p:cNvSpPr>
          <p:nvPr>
            <p:ph type="sldNum" sz="quarter" idx="10"/>
          </p:nvPr>
        </p:nvSpPr>
        <p:spPr/>
        <p:txBody>
          <a:bodyPr/>
          <a:lstStyle/>
          <a:p>
            <a:fld id="{A35508DF-30E1-4B28-895F-D0A4E90861FC}" type="slidenum">
              <a:rPr lang="en-US" smtClean="0"/>
              <a:t>5</a:t>
            </a:fld>
            <a:endParaRPr lang="en-US"/>
          </a:p>
        </p:txBody>
      </p:sp>
    </p:spTree>
    <p:extLst>
      <p:ext uri="{BB962C8B-B14F-4D97-AF65-F5344CB8AC3E}">
        <p14:creationId xmlns:p14="http://schemas.microsoft.com/office/powerpoint/2010/main" val="22937436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describes the different courts where cases are filed.</a:t>
            </a:r>
          </a:p>
          <a:p>
            <a:endParaRPr lang="en-US" dirty="0"/>
          </a:p>
          <a:p>
            <a:r>
              <a:rPr lang="en-US" dirty="0" smtClean="0"/>
              <a:t>The key is to notice that Justice and Municipal courts generally hear Class C misdemeanors.</a:t>
            </a:r>
          </a:p>
          <a:p>
            <a:endParaRPr lang="en-US" dirty="0"/>
          </a:p>
          <a:p>
            <a:r>
              <a:rPr lang="en-US" dirty="0" smtClean="0"/>
              <a:t>Juvenile courts hear delinquent conduct or conduct indicating a need for supervision.</a:t>
            </a:r>
            <a:endParaRPr lang="en-US" dirty="0"/>
          </a:p>
        </p:txBody>
      </p:sp>
      <p:sp>
        <p:nvSpPr>
          <p:cNvPr id="4" name="Slide Number Placeholder 3"/>
          <p:cNvSpPr>
            <a:spLocks noGrp="1"/>
          </p:cNvSpPr>
          <p:nvPr>
            <p:ph type="sldNum" sz="quarter" idx="10"/>
          </p:nvPr>
        </p:nvSpPr>
        <p:spPr/>
        <p:txBody>
          <a:bodyPr/>
          <a:lstStyle/>
          <a:p>
            <a:fld id="{A35508DF-30E1-4B28-895F-D0A4E90861FC}" type="slidenum">
              <a:rPr lang="en-US" smtClean="0"/>
              <a:t>6</a:t>
            </a:fld>
            <a:endParaRPr lang="en-US"/>
          </a:p>
        </p:txBody>
      </p:sp>
    </p:spTree>
    <p:extLst>
      <p:ext uri="{BB962C8B-B14F-4D97-AF65-F5344CB8AC3E}">
        <p14:creationId xmlns:p14="http://schemas.microsoft.com/office/powerpoint/2010/main" val="5031652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next few slides define the differences between delinquent conduct, conduct indicating a need for supervision and Class C misdemeanor offenses.</a:t>
            </a:r>
          </a:p>
          <a:p>
            <a:endParaRPr lang="en-US" dirty="0" smtClean="0"/>
          </a:p>
          <a:p>
            <a:r>
              <a:rPr lang="en-US" dirty="0" smtClean="0"/>
              <a:t>Notice that delinquent conduct are offenses that, if committed by an adult, would be punishable by jail or prison time. There are a few delinquent conduct offenses that apply only to children. These offenses are not considered criminal in nature and do not carry with them all of the consequences of a criminal case.</a:t>
            </a:r>
            <a:endParaRPr lang="en-US" dirty="0"/>
          </a:p>
        </p:txBody>
      </p:sp>
      <p:sp>
        <p:nvSpPr>
          <p:cNvPr id="4" name="Slide Number Placeholder 3"/>
          <p:cNvSpPr>
            <a:spLocks noGrp="1"/>
          </p:cNvSpPr>
          <p:nvPr>
            <p:ph type="sldNum" sz="quarter" idx="10"/>
          </p:nvPr>
        </p:nvSpPr>
        <p:spPr/>
        <p:txBody>
          <a:bodyPr/>
          <a:lstStyle/>
          <a:p>
            <a:fld id="{A35508DF-30E1-4B28-895F-D0A4E90861FC}" type="slidenum">
              <a:rPr lang="en-US" smtClean="0"/>
              <a:t>7</a:t>
            </a:fld>
            <a:endParaRPr lang="en-US"/>
          </a:p>
        </p:txBody>
      </p:sp>
    </p:spTree>
    <p:extLst>
      <p:ext uri="{BB962C8B-B14F-4D97-AF65-F5344CB8AC3E}">
        <p14:creationId xmlns:p14="http://schemas.microsoft.com/office/powerpoint/2010/main" val="31212964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smtClean="0"/>
          </a:p>
          <a:p>
            <a:endParaRPr lang="en-US" dirty="0"/>
          </a:p>
          <a:p>
            <a:endParaRPr lang="en-US" dirty="0"/>
          </a:p>
        </p:txBody>
      </p:sp>
      <p:sp>
        <p:nvSpPr>
          <p:cNvPr id="4" name="Slide Number Placeholder 3"/>
          <p:cNvSpPr>
            <a:spLocks noGrp="1"/>
          </p:cNvSpPr>
          <p:nvPr>
            <p:ph type="sldNum" sz="quarter" idx="10"/>
          </p:nvPr>
        </p:nvSpPr>
        <p:spPr/>
        <p:txBody>
          <a:bodyPr/>
          <a:lstStyle/>
          <a:p>
            <a:fld id="{A35508DF-30E1-4B28-895F-D0A4E90861FC}" type="slidenum">
              <a:rPr lang="en-US" smtClean="0"/>
              <a:t>8</a:t>
            </a:fld>
            <a:endParaRPr lang="en-US"/>
          </a:p>
        </p:txBody>
      </p:sp>
      <p:sp>
        <p:nvSpPr>
          <p:cNvPr id="5" name="Notes Placeholder 2"/>
          <p:cNvSpPr txBox="1">
            <a:spLocks/>
          </p:cNvSpPr>
          <p:nvPr/>
        </p:nvSpPr>
        <p:spPr>
          <a:xfrm>
            <a:off x="838200" y="4495800"/>
            <a:ext cx="5486400" cy="4114800"/>
          </a:xfrm>
          <a:prstGeom prst="rect">
            <a:avLst/>
          </a:prstGeom>
        </p:spPr>
        <p:txBody>
          <a:bodyPr vert="horz" lIns="91440" tIns="45720" rIns="91440" bIns="45720" rtlCol="0"/>
          <a:lst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a:lstStyle>
          <a:p>
            <a:r>
              <a:rPr lang="en-US" dirty="0" smtClean="0"/>
              <a:t>Conduct indicating a need for supervision (CINS) – acronym pronounced CHINS.</a:t>
            </a:r>
          </a:p>
          <a:p>
            <a:endParaRPr lang="en-US" dirty="0" smtClean="0"/>
          </a:p>
          <a:p>
            <a:r>
              <a:rPr lang="en-US" dirty="0" smtClean="0"/>
              <a:t>These are offenses that would not be felonies or Class A/B misdemeanors if prosecuted otherwise. Some of these offenses are referred to as status offenses, meaning that they would not be crimes if committed by an adult (i.e. runaway, failure to attend school, </a:t>
            </a:r>
            <a:r>
              <a:rPr lang="en-US" dirty="0" err="1" smtClean="0"/>
              <a:t>etc</a:t>
            </a:r>
            <a:r>
              <a:rPr lang="en-US" dirty="0" smtClean="0"/>
              <a:t>). There are several other offenses that are designated as CINS offenses by the Family Code.</a:t>
            </a:r>
          </a:p>
          <a:p>
            <a:endParaRPr lang="en-US" dirty="0" smtClean="0"/>
          </a:p>
          <a:p>
            <a:r>
              <a:rPr lang="en-US" dirty="0" smtClean="0"/>
              <a:t>CINS offenses are also not treated as criminal in nature and do not carry the same consequences as a criminal offense.</a:t>
            </a:r>
            <a:endParaRPr lang="en-US" dirty="0"/>
          </a:p>
        </p:txBody>
      </p:sp>
    </p:spTree>
    <p:extLst>
      <p:ext uri="{BB962C8B-B14F-4D97-AF65-F5344CB8AC3E}">
        <p14:creationId xmlns:p14="http://schemas.microsoft.com/office/powerpoint/2010/main" val="3983875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a child commits an offense that is designated as a Class C </a:t>
            </a:r>
            <a:r>
              <a:rPr lang="en-US" dirty="0" smtClean="0"/>
              <a:t>misdemeanor, the case </a:t>
            </a:r>
            <a:r>
              <a:rPr lang="en-US" dirty="0" smtClean="0"/>
              <a:t>may be filed in two ways as noted.</a:t>
            </a:r>
          </a:p>
          <a:p>
            <a:endParaRPr lang="en-US" dirty="0"/>
          </a:p>
          <a:p>
            <a:r>
              <a:rPr lang="en-US" dirty="0" smtClean="0"/>
              <a:t>There are several potentially serious consequences to an offense being filed as a Class C misdemeanor.</a:t>
            </a:r>
            <a:endParaRPr lang="en-US" dirty="0"/>
          </a:p>
        </p:txBody>
      </p:sp>
      <p:sp>
        <p:nvSpPr>
          <p:cNvPr id="4" name="Slide Number Placeholder 3"/>
          <p:cNvSpPr>
            <a:spLocks noGrp="1"/>
          </p:cNvSpPr>
          <p:nvPr>
            <p:ph type="sldNum" sz="quarter" idx="10"/>
          </p:nvPr>
        </p:nvSpPr>
        <p:spPr/>
        <p:txBody>
          <a:bodyPr/>
          <a:lstStyle/>
          <a:p>
            <a:fld id="{A35508DF-30E1-4B28-895F-D0A4E90861FC}" type="slidenum">
              <a:rPr lang="en-US" smtClean="0"/>
              <a:t>9</a:t>
            </a:fld>
            <a:endParaRPr lang="en-US"/>
          </a:p>
        </p:txBody>
      </p:sp>
    </p:spTree>
    <p:extLst>
      <p:ext uri="{BB962C8B-B14F-4D97-AF65-F5344CB8AC3E}">
        <p14:creationId xmlns:p14="http://schemas.microsoft.com/office/powerpoint/2010/main" val="1891114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ACB7587-9887-43E0-9C06-D97DC31CA97E}" type="datetime1">
              <a:rPr lang="en-US" smtClean="0"/>
              <a:t>8/12/2014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073752-6346-4907-B106-1E694E02F458}" type="slidenum">
              <a:rPr lang="en-US" smtClean="0"/>
              <a:t>‹#›</a:t>
            </a:fld>
            <a:endParaRPr lang="en-US"/>
          </a:p>
        </p:txBody>
      </p:sp>
    </p:spTree>
    <p:extLst>
      <p:ext uri="{BB962C8B-B14F-4D97-AF65-F5344CB8AC3E}">
        <p14:creationId xmlns:p14="http://schemas.microsoft.com/office/powerpoint/2010/main" val="393452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EAE8E2-D72B-46E5-BA45-6F321B464EEC}" type="datetime1">
              <a:rPr lang="en-US" smtClean="0"/>
              <a:t>8/12/2014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073752-6346-4907-B106-1E694E02F458}" type="slidenum">
              <a:rPr lang="en-US" smtClean="0"/>
              <a:t>‹#›</a:t>
            </a:fld>
            <a:endParaRPr lang="en-US"/>
          </a:p>
        </p:txBody>
      </p:sp>
    </p:spTree>
    <p:extLst>
      <p:ext uri="{BB962C8B-B14F-4D97-AF65-F5344CB8AC3E}">
        <p14:creationId xmlns:p14="http://schemas.microsoft.com/office/powerpoint/2010/main" val="505589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365125"/>
            <a:ext cx="1478756"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71488" y="365125"/>
            <a:ext cx="4321969"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A6575F-A058-4936-9743-1F60E8BF393A}" type="datetime1">
              <a:rPr lang="en-US" smtClean="0"/>
              <a:t>8/12/2014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073752-6346-4907-B106-1E694E02F458}" type="slidenum">
              <a:rPr lang="en-US" smtClean="0"/>
              <a:t>‹#›</a:t>
            </a:fld>
            <a:endParaRPr lang="en-US"/>
          </a:p>
        </p:txBody>
      </p:sp>
    </p:spTree>
    <p:extLst>
      <p:ext uri="{BB962C8B-B14F-4D97-AF65-F5344CB8AC3E}">
        <p14:creationId xmlns:p14="http://schemas.microsoft.com/office/powerpoint/2010/main" val="16340422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A54950-1F5B-4B8D-BCDC-D30E20560999}" type="datetime1">
              <a:rPr lang="en-US" smtClean="0"/>
              <a:t>8/12/2014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073752-6346-4907-B106-1E694E02F458}" type="slidenum">
              <a:rPr lang="en-US" smtClean="0"/>
              <a:t>‹#›</a:t>
            </a:fld>
            <a:endParaRPr lang="en-US"/>
          </a:p>
        </p:txBody>
      </p:sp>
    </p:spTree>
    <p:extLst>
      <p:ext uri="{BB962C8B-B14F-4D97-AF65-F5344CB8AC3E}">
        <p14:creationId xmlns:p14="http://schemas.microsoft.com/office/powerpoint/2010/main" val="13784473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EB86C5-6D90-40AC-9B3D-BDCF43B63565}" type="datetime1">
              <a:rPr lang="en-US" smtClean="0"/>
              <a:t>8/12/2014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073752-6346-4907-B106-1E694E02F458}" type="slidenum">
              <a:rPr lang="en-US" smtClean="0"/>
              <a:t>‹#›</a:t>
            </a:fld>
            <a:endParaRPr lang="en-US"/>
          </a:p>
        </p:txBody>
      </p:sp>
    </p:spTree>
    <p:extLst>
      <p:ext uri="{BB962C8B-B14F-4D97-AF65-F5344CB8AC3E}">
        <p14:creationId xmlns:p14="http://schemas.microsoft.com/office/powerpoint/2010/main" val="402699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1F7E6C-BE51-49EA-BF2C-2E89551C5253}" type="datetime1">
              <a:rPr lang="en-US" smtClean="0"/>
              <a:t>8/12/2014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073752-6346-4907-B106-1E694E02F458}" type="slidenum">
              <a:rPr lang="en-US" smtClean="0"/>
              <a:t>‹#›</a:t>
            </a:fld>
            <a:endParaRPr lang="en-US"/>
          </a:p>
        </p:txBody>
      </p:sp>
    </p:spTree>
    <p:extLst>
      <p:ext uri="{BB962C8B-B14F-4D97-AF65-F5344CB8AC3E}">
        <p14:creationId xmlns:p14="http://schemas.microsoft.com/office/powerpoint/2010/main" val="10693698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1487" y="1825625"/>
            <a:ext cx="2900363"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1825625"/>
            <a:ext cx="2900363"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AF529FD-AAD1-4028-A107-E5DA30EAFE2D}" type="datetime1">
              <a:rPr lang="en-US" smtClean="0"/>
              <a:t>8/12/2014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073752-6346-4907-B106-1E694E02F458}" type="slidenum">
              <a:rPr lang="en-US" smtClean="0"/>
              <a:t>‹#›</a:t>
            </a:fld>
            <a:endParaRPr lang="en-US"/>
          </a:p>
        </p:txBody>
      </p:sp>
    </p:spTree>
    <p:extLst>
      <p:ext uri="{BB962C8B-B14F-4D97-AF65-F5344CB8AC3E}">
        <p14:creationId xmlns:p14="http://schemas.microsoft.com/office/powerpoint/2010/main" val="2254300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D4B4F43-86D9-47F4-B832-E9D6707AF051}" type="datetime1">
              <a:rPr lang="en-US" smtClean="0"/>
              <a:t>8/12/2014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073752-6346-4907-B106-1E694E02F458}" type="slidenum">
              <a:rPr lang="en-US" smtClean="0"/>
              <a:t>‹#›</a:t>
            </a:fld>
            <a:endParaRPr lang="en-US"/>
          </a:p>
        </p:txBody>
      </p:sp>
    </p:spTree>
    <p:extLst>
      <p:ext uri="{BB962C8B-B14F-4D97-AF65-F5344CB8AC3E}">
        <p14:creationId xmlns:p14="http://schemas.microsoft.com/office/powerpoint/2010/main" val="23335401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BA8DB68-1F3C-4D03-84E4-C403B02FE281}" type="datetime1">
              <a:rPr lang="en-US" smtClean="0"/>
              <a:t>8/12/2014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073752-6346-4907-B106-1E694E02F458}" type="slidenum">
              <a:rPr lang="en-US" smtClean="0"/>
              <a:t>‹#›</a:t>
            </a:fld>
            <a:endParaRPr lang="en-US"/>
          </a:p>
        </p:txBody>
      </p:sp>
    </p:spTree>
    <p:extLst>
      <p:ext uri="{BB962C8B-B14F-4D97-AF65-F5344CB8AC3E}">
        <p14:creationId xmlns:p14="http://schemas.microsoft.com/office/powerpoint/2010/main" val="7138574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87940C-9D65-42D2-A498-0025E48EE22C}" type="datetime1">
              <a:rPr lang="en-US" smtClean="0"/>
              <a:t>8/12/2014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073752-6346-4907-B106-1E694E02F458}" type="slidenum">
              <a:rPr lang="en-US" smtClean="0"/>
              <a:t>‹#›</a:t>
            </a:fld>
            <a:endParaRPr lang="en-US"/>
          </a:p>
        </p:txBody>
      </p:sp>
    </p:spTree>
    <p:extLst>
      <p:ext uri="{BB962C8B-B14F-4D97-AF65-F5344CB8AC3E}">
        <p14:creationId xmlns:p14="http://schemas.microsoft.com/office/powerpoint/2010/main" val="40178557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0ED97E-0D13-478D-B807-AB8DA51A5531}" type="datetime1">
              <a:rPr lang="en-US" smtClean="0"/>
              <a:t>8/12/2014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073752-6346-4907-B106-1E694E02F458}" type="slidenum">
              <a:rPr lang="en-US" smtClean="0"/>
              <a:t>‹#›</a:t>
            </a:fld>
            <a:endParaRPr lang="en-US"/>
          </a:p>
        </p:txBody>
      </p:sp>
    </p:spTree>
    <p:extLst>
      <p:ext uri="{BB962C8B-B14F-4D97-AF65-F5344CB8AC3E}">
        <p14:creationId xmlns:p14="http://schemas.microsoft.com/office/powerpoint/2010/main" val="2363745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580F7F-67F9-4912-B4E9-E48D8F43EC2C}" type="datetime1">
              <a:rPr lang="en-US" smtClean="0"/>
              <a:t>8/12/2014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073752-6346-4907-B106-1E694E02F458}" type="slidenum">
              <a:rPr lang="en-US" smtClean="0"/>
              <a:t>‹#›</a:t>
            </a:fld>
            <a:endParaRPr lang="en-US"/>
          </a:p>
        </p:txBody>
      </p:sp>
    </p:spTree>
    <p:extLst>
      <p:ext uri="{BB962C8B-B14F-4D97-AF65-F5344CB8AC3E}">
        <p14:creationId xmlns:p14="http://schemas.microsoft.com/office/powerpoint/2010/main" val="18596712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CC4F8F-CD43-4377-B28A-D28CA8D58701}" type="datetime1">
              <a:rPr lang="en-US" smtClean="0"/>
              <a:t>8/12/2014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073752-6346-4907-B106-1E694E02F458}" type="slidenum">
              <a:rPr lang="en-US" smtClean="0"/>
              <a:t>‹#›</a:t>
            </a:fld>
            <a:endParaRPr lang="en-US"/>
          </a:p>
        </p:txBody>
      </p:sp>
    </p:spTree>
    <p:extLst>
      <p:ext uri="{BB962C8B-B14F-4D97-AF65-F5344CB8AC3E}">
        <p14:creationId xmlns:p14="http://schemas.microsoft.com/office/powerpoint/2010/main" val="26395974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7AD2B2-E5C7-474A-8E8C-516504D48F3D}" type="datetime1">
              <a:rPr lang="en-US" smtClean="0"/>
              <a:t>8/12/2014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073752-6346-4907-B106-1E694E02F458}" type="slidenum">
              <a:rPr lang="en-US" smtClean="0"/>
              <a:t>‹#›</a:t>
            </a:fld>
            <a:endParaRPr lang="en-US"/>
          </a:p>
        </p:txBody>
      </p:sp>
    </p:spTree>
    <p:extLst>
      <p:ext uri="{BB962C8B-B14F-4D97-AF65-F5344CB8AC3E}">
        <p14:creationId xmlns:p14="http://schemas.microsoft.com/office/powerpoint/2010/main" val="20870198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365125"/>
            <a:ext cx="1478756"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71488" y="365125"/>
            <a:ext cx="4321969"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B1E77A-CF2C-49C1-9336-2B6FE1597DDD}" type="datetime1">
              <a:rPr lang="en-US" smtClean="0"/>
              <a:t>8/12/2014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073752-6346-4907-B106-1E694E02F458}" type="slidenum">
              <a:rPr lang="en-US" smtClean="0"/>
              <a:t>‹#›</a:t>
            </a:fld>
            <a:endParaRPr lang="en-US"/>
          </a:p>
        </p:txBody>
      </p:sp>
    </p:spTree>
    <p:extLst>
      <p:ext uri="{BB962C8B-B14F-4D97-AF65-F5344CB8AC3E}">
        <p14:creationId xmlns:p14="http://schemas.microsoft.com/office/powerpoint/2010/main" val="2501125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CFC212-773B-41DC-8F8E-8A576C996DBD}" type="datetime1">
              <a:rPr lang="en-US" smtClean="0"/>
              <a:t>8/12/2014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073752-6346-4907-B106-1E694E02F458}" type="slidenum">
              <a:rPr lang="en-US" smtClean="0"/>
              <a:t>‹#›</a:t>
            </a:fld>
            <a:endParaRPr lang="en-US"/>
          </a:p>
        </p:txBody>
      </p:sp>
    </p:spTree>
    <p:extLst>
      <p:ext uri="{BB962C8B-B14F-4D97-AF65-F5344CB8AC3E}">
        <p14:creationId xmlns:p14="http://schemas.microsoft.com/office/powerpoint/2010/main" val="1883725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1487" y="1825625"/>
            <a:ext cx="2900363"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1825625"/>
            <a:ext cx="2900363"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0928AA2-0FCA-4EF6-9200-093286CE2139}" type="datetime1">
              <a:rPr lang="en-US" smtClean="0"/>
              <a:t>8/12/2014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073752-6346-4907-B106-1E694E02F458}" type="slidenum">
              <a:rPr lang="en-US" smtClean="0"/>
              <a:t>‹#›</a:t>
            </a:fld>
            <a:endParaRPr lang="en-US"/>
          </a:p>
        </p:txBody>
      </p:sp>
    </p:spTree>
    <p:extLst>
      <p:ext uri="{BB962C8B-B14F-4D97-AF65-F5344CB8AC3E}">
        <p14:creationId xmlns:p14="http://schemas.microsoft.com/office/powerpoint/2010/main" val="3247941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93419D5-BCC4-4FA6-9D74-9EFB7814B281}" type="datetime1">
              <a:rPr lang="en-US" smtClean="0"/>
              <a:t>8/12/2014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073752-6346-4907-B106-1E694E02F458}" type="slidenum">
              <a:rPr lang="en-US" smtClean="0"/>
              <a:t>‹#›</a:t>
            </a:fld>
            <a:endParaRPr lang="en-US"/>
          </a:p>
        </p:txBody>
      </p:sp>
    </p:spTree>
    <p:extLst>
      <p:ext uri="{BB962C8B-B14F-4D97-AF65-F5344CB8AC3E}">
        <p14:creationId xmlns:p14="http://schemas.microsoft.com/office/powerpoint/2010/main" val="3902353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D9765E-8705-40B1-B707-64F32FE7C257}" type="datetime1">
              <a:rPr lang="en-US" smtClean="0"/>
              <a:t>8/12/2014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073752-6346-4907-B106-1E694E02F458}" type="slidenum">
              <a:rPr lang="en-US" smtClean="0"/>
              <a:t>‹#›</a:t>
            </a:fld>
            <a:endParaRPr lang="en-US"/>
          </a:p>
        </p:txBody>
      </p:sp>
    </p:spTree>
    <p:extLst>
      <p:ext uri="{BB962C8B-B14F-4D97-AF65-F5344CB8AC3E}">
        <p14:creationId xmlns:p14="http://schemas.microsoft.com/office/powerpoint/2010/main" val="1159872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230284-43EC-4E6D-92C8-718398B0103C}" type="datetime1">
              <a:rPr lang="en-US" smtClean="0"/>
              <a:t>8/12/2014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073752-6346-4907-B106-1E694E02F458}" type="slidenum">
              <a:rPr lang="en-US" smtClean="0"/>
              <a:t>‹#›</a:t>
            </a:fld>
            <a:endParaRPr lang="en-US"/>
          </a:p>
        </p:txBody>
      </p:sp>
    </p:spTree>
    <p:extLst>
      <p:ext uri="{BB962C8B-B14F-4D97-AF65-F5344CB8AC3E}">
        <p14:creationId xmlns:p14="http://schemas.microsoft.com/office/powerpoint/2010/main" val="4290856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9FCD0C-D72B-4F8A-8B24-B16BDA2BC94B}" type="datetime1">
              <a:rPr lang="en-US" smtClean="0"/>
              <a:t>8/12/2014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073752-6346-4907-B106-1E694E02F458}" type="slidenum">
              <a:rPr lang="en-US" smtClean="0"/>
              <a:t>‹#›</a:t>
            </a:fld>
            <a:endParaRPr lang="en-US"/>
          </a:p>
        </p:txBody>
      </p:sp>
    </p:spTree>
    <p:extLst>
      <p:ext uri="{BB962C8B-B14F-4D97-AF65-F5344CB8AC3E}">
        <p14:creationId xmlns:p14="http://schemas.microsoft.com/office/powerpoint/2010/main" val="3094208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11FDA8-BD2B-43F5-85D2-7B5FCB541836}" type="datetime1">
              <a:rPr lang="en-US" smtClean="0"/>
              <a:t>8/12/2014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073752-6346-4907-B106-1E694E02F458}" type="slidenum">
              <a:rPr lang="en-US" smtClean="0"/>
              <a:t>‹#›</a:t>
            </a:fld>
            <a:endParaRPr lang="en-US"/>
          </a:p>
        </p:txBody>
      </p:sp>
    </p:spTree>
    <p:extLst>
      <p:ext uri="{BB962C8B-B14F-4D97-AF65-F5344CB8AC3E}">
        <p14:creationId xmlns:p14="http://schemas.microsoft.com/office/powerpoint/2010/main" val="4162023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AFB8D1A-2E58-40C6-B869-B84C9377C9ED}" type="datetime1">
              <a:rPr lang="en-US" smtClean="0"/>
              <a:t>8/12/2014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073752-6346-4907-B106-1E694E02F458}" type="slidenum">
              <a:rPr lang="en-US" smtClean="0"/>
              <a:t>‹#›</a:t>
            </a:fld>
            <a:endParaRPr lang="en-US"/>
          </a:p>
        </p:txBody>
      </p:sp>
      <p:pic>
        <p:nvPicPr>
          <p:cNvPr id="1026" name="Picture 2" descr="http://warehousefabricsinc.com/Merchant2/graphics/satin-fabric/satin-oldgold-m.jpg"/>
          <p:cNvPicPr>
            <a:picLocks noChangeAspect="1" noChangeArrowheads="1"/>
          </p:cNvPicPr>
          <p:nvPr userDrawn="1"/>
        </p:nvPicPr>
        <p:blipFill rotWithShape="1">
          <a:blip r:embed="rId13">
            <a:extLst>
              <a:ext uri="{28A0092B-C50C-407E-A947-70E740481C1C}">
                <a14:useLocalDpi xmlns:a14="http://schemas.microsoft.com/office/drawing/2010/main" val="0"/>
              </a:ext>
            </a:extLst>
          </a:blip>
          <a:srcRect l="8" r="-285" b="24840"/>
          <a:stretch/>
        </p:blipFill>
        <p:spPr bwMode="auto">
          <a:xfrm>
            <a:off x="-8710" y="0"/>
            <a:ext cx="9178835" cy="68797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01417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262AFD6-C40B-4D48-BF32-BDCE4DDE87D8}" type="datetime1">
              <a:rPr lang="en-US" smtClean="0"/>
              <a:t>8/12/2014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073752-6346-4907-B106-1E694E02F458}" type="slidenum">
              <a:rPr lang="en-US" smtClean="0"/>
              <a:t>‹#›</a:t>
            </a:fld>
            <a:endParaRPr lang="en-US"/>
          </a:p>
        </p:txBody>
      </p:sp>
      <p:pic>
        <p:nvPicPr>
          <p:cNvPr id="1026" name="Picture 2" descr="http://warehousefabricsinc.com/Merchant2/graphics/satin-fabric/satin-oldgold-m.jpg"/>
          <p:cNvPicPr>
            <a:picLocks noChangeAspect="1" noChangeArrowheads="1"/>
          </p:cNvPicPr>
          <p:nvPr userDrawn="1"/>
        </p:nvPicPr>
        <p:blipFill rotWithShape="1">
          <a:blip r:embed="rId13">
            <a:extLst>
              <a:ext uri="{28A0092B-C50C-407E-A947-70E740481C1C}">
                <a14:useLocalDpi xmlns:a14="http://schemas.microsoft.com/office/drawing/2010/main" val="0"/>
              </a:ext>
            </a:extLst>
          </a:blip>
          <a:srcRect l="8" r="79822" b="24840"/>
          <a:stretch/>
        </p:blipFill>
        <p:spPr bwMode="auto">
          <a:xfrm>
            <a:off x="-8710" y="0"/>
            <a:ext cx="1846219" cy="6879772"/>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userDrawn="1"/>
        </p:nvSpPr>
        <p:spPr>
          <a:xfrm>
            <a:off x="1837509" y="0"/>
            <a:ext cx="7315201" cy="6879772"/>
          </a:xfrm>
          <a:prstGeom prst="rect">
            <a:avLst/>
          </a:prstGeom>
          <a:solidFill>
            <a:srgbClr val="DAA857">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5704142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b="1" dirty="0" smtClean="0"/>
              <a:t>School Ticketing Reform</a:t>
            </a:r>
            <a:br>
              <a:rPr lang="en-US" sz="4800" b="1" dirty="0" smtClean="0"/>
            </a:br>
            <a:r>
              <a:rPr lang="en-US" sz="3600" b="1" dirty="0" smtClean="0"/>
              <a:t>Class C Misdemeanor </a:t>
            </a:r>
            <a:br>
              <a:rPr lang="en-US" sz="3600" b="1" dirty="0" smtClean="0"/>
            </a:br>
            <a:r>
              <a:rPr lang="en-US" sz="3600" b="1" dirty="0" smtClean="0"/>
              <a:t>School Discipline</a:t>
            </a:r>
            <a:endParaRPr lang="en-US" sz="3600" dirty="0"/>
          </a:p>
        </p:txBody>
      </p:sp>
      <p:sp>
        <p:nvSpPr>
          <p:cNvPr id="3" name="Subtitle 2"/>
          <p:cNvSpPr>
            <a:spLocks noGrp="1"/>
          </p:cNvSpPr>
          <p:nvPr>
            <p:ph type="subTitle" idx="1"/>
          </p:nvPr>
        </p:nvSpPr>
        <p:spPr/>
        <p:txBody>
          <a:bodyPr/>
          <a:lstStyle/>
          <a:p>
            <a:r>
              <a:rPr lang="en-US" sz="2400" dirty="0"/>
              <a:t>Changes </a:t>
            </a:r>
            <a:r>
              <a:rPr lang="en-US" sz="2400" dirty="0" smtClean="0"/>
              <a:t>in </a:t>
            </a:r>
            <a:r>
              <a:rPr lang="en-US" sz="2400" dirty="0"/>
              <a:t>the Law Effective September 1, 2013</a:t>
            </a:r>
          </a:p>
          <a:p>
            <a:endParaRPr lang="en-US" dirty="0"/>
          </a:p>
        </p:txBody>
      </p:sp>
      <p:sp>
        <p:nvSpPr>
          <p:cNvPr id="4" name="Slide Number Placeholder 3"/>
          <p:cNvSpPr>
            <a:spLocks noGrp="1"/>
          </p:cNvSpPr>
          <p:nvPr>
            <p:ph type="sldNum" sz="quarter" idx="12"/>
          </p:nvPr>
        </p:nvSpPr>
        <p:spPr/>
        <p:txBody>
          <a:bodyPr/>
          <a:lstStyle/>
          <a:p>
            <a:fld id="{D2073752-6346-4907-B106-1E694E02F458}" type="slidenum">
              <a:rPr lang="en-US" smtClean="0"/>
              <a:t>1</a:t>
            </a:fld>
            <a:endParaRPr lang="en-US"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77141" y="4319649"/>
            <a:ext cx="1589718" cy="1589718"/>
          </a:xfrm>
          <a:prstGeom prst="rect">
            <a:avLst/>
          </a:prstGeom>
        </p:spPr>
      </p:pic>
    </p:spTree>
    <p:extLst>
      <p:ext uri="{BB962C8B-B14F-4D97-AF65-F5344CB8AC3E}">
        <p14:creationId xmlns:p14="http://schemas.microsoft.com/office/powerpoint/2010/main" val="3473344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8176" y="8876"/>
            <a:ext cx="6627173" cy="1325563"/>
          </a:xfrm>
        </p:spPr>
        <p:txBody>
          <a:bodyPr/>
          <a:lstStyle/>
          <a:p>
            <a:r>
              <a:rPr lang="en-US" b="1" dirty="0" smtClean="0"/>
              <a:t>Failure to Attend School vs. Truancy</a:t>
            </a:r>
            <a:endParaRPr lang="en-US" b="1" dirty="0"/>
          </a:p>
        </p:txBody>
      </p:sp>
      <p:sp>
        <p:nvSpPr>
          <p:cNvPr id="3" name="Content Placeholder 2"/>
          <p:cNvSpPr>
            <a:spLocks noGrp="1"/>
          </p:cNvSpPr>
          <p:nvPr>
            <p:ph idx="1"/>
          </p:nvPr>
        </p:nvSpPr>
        <p:spPr>
          <a:xfrm>
            <a:off x="1888176" y="1092530"/>
            <a:ext cx="6627173" cy="5533901"/>
          </a:xfrm>
        </p:spPr>
        <p:txBody>
          <a:bodyPr>
            <a:normAutofit lnSpcReduction="10000"/>
          </a:bodyPr>
          <a:lstStyle/>
          <a:p>
            <a:r>
              <a:rPr lang="en-US" dirty="0" smtClean="0"/>
              <a:t>Failure to Attend School (Education Code Sec. 25.094)</a:t>
            </a:r>
          </a:p>
          <a:p>
            <a:pPr lvl="1"/>
            <a:r>
              <a:rPr lang="en-US" dirty="0" smtClean="0"/>
              <a:t>Applies to students between 12-18 years old</a:t>
            </a:r>
          </a:p>
          <a:p>
            <a:pPr lvl="1"/>
            <a:r>
              <a:rPr lang="en-US" dirty="0" smtClean="0"/>
              <a:t>Applies to students who fail to attend school:</a:t>
            </a:r>
          </a:p>
          <a:p>
            <a:pPr lvl="2"/>
            <a:r>
              <a:rPr lang="en-US" dirty="0" smtClean="0"/>
              <a:t>10 or more days or parts of days within a six-month period in the same school year; or</a:t>
            </a:r>
          </a:p>
          <a:p>
            <a:pPr lvl="2"/>
            <a:r>
              <a:rPr lang="en-US" dirty="0" smtClean="0"/>
              <a:t>3 or more days or parts of days within a four-week period</a:t>
            </a:r>
          </a:p>
          <a:p>
            <a:pPr lvl="1"/>
            <a:r>
              <a:rPr lang="en-US" dirty="0" smtClean="0"/>
              <a:t>Filed in county, justice or municipal courts </a:t>
            </a:r>
          </a:p>
          <a:p>
            <a:pPr lvl="1"/>
            <a:r>
              <a:rPr lang="en-US" dirty="0"/>
              <a:t>Class C misdemeanor</a:t>
            </a:r>
          </a:p>
          <a:p>
            <a:pPr lvl="1"/>
            <a:r>
              <a:rPr lang="en-US" dirty="0" smtClean="0"/>
              <a:t>If convicted, student has a criminal conviction on record</a:t>
            </a:r>
          </a:p>
          <a:p>
            <a:r>
              <a:rPr lang="en-US" dirty="0" smtClean="0"/>
              <a:t>Truancy (Family Code Sec. 51.03(b)(2))</a:t>
            </a:r>
          </a:p>
          <a:p>
            <a:pPr lvl="1"/>
            <a:r>
              <a:rPr lang="en-US" dirty="0" smtClean="0"/>
              <a:t>Applies to students between 10-17 years old</a:t>
            </a:r>
          </a:p>
          <a:p>
            <a:pPr lvl="1"/>
            <a:r>
              <a:rPr lang="en-US" dirty="0" smtClean="0"/>
              <a:t>Applies </a:t>
            </a:r>
            <a:r>
              <a:rPr lang="en-US" dirty="0"/>
              <a:t>to students who fail to attend school:</a:t>
            </a:r>
          </a:p>
          <a:p>
            <a:pPr lvl="2"/>
            <a:r>
              <a:rPr lang="en-US" dirty="0"/>
              <a:t>10 or more days or parts of days within a six-month period in the same school year; or</a:t>
            </a:r>
          </a:p>
          <a:p>
            <a:pPr lvl="2"/>
            <a:r>
              <a:rPr lang="en-US" dirty="0"/>
              <a:t>3 or more days or parts of days within a four-week </a:t>
            </a:r>
            <a:r>
              <a:rPr lang="en-US" dirty="0" smtClean="0"/>
              <a:t>period</a:t>
            </a:r>
          </a:p>
          <a:p>
            <a:pPr lvl="1"/>
            <a:r>
              <a:rPr lang="en-US" dirty="0" smtClean="0"/>
              <a:t>Filed in juvenile court </a:t>
            </a:r>
          </a:p>
          <a:p>
            <a:pPr lvl="2"/>
            <a:r>
              <a:rPr lang="en-US" dirty="0" smtClean="0"/>
              <a:t>May be transferred to county, justice or municipal court to handle</a:t>
            </a:r>
          </a:p>
          <a:p>
            <a:pPr lvl="1"/>
            <a:r>
              <a:rPr lang="en-US" dirty="0" smtClean="0"/>
              <a:t>CINS offense</a:t>
            </a:r>
          </a:p>
          <a:p>
            <a:pPr lvl="1"/>
            <a:r>
              <a:rPr lang="en-US" dirty="0" smtClean="0"/>
              <a:t>If found to have engaged in the conduct, student does not have criminal conviction on record</a:t>
            </a:r>
          </a:p>
          <a:p>
            <a:r>
              <a:rPr lang="en-US" dirty="0" smtClean="0"/>
              <a:t>Excessive absences can be filed as either offense</a:t>
            </a:r>
          </a:p>
        </p:txBody>
      </p:sp>
      <p:sp>
        <p:nvSpPr>
          <p:cNvPr id="4" name="Slide Number Placeholder 3"/>
          <p:cNvSpPr>
            <a:spLocks noGrp="1"/>
          </p:cNvSpPr>
          <p:nvPr>
            <p:ph type="sldNum" sz="quarter" idx="12"/>
          </p:nvPr>
        </p:nvSpPr>
        <p:spPr/>
        <p:txBody>
          <a:bodyPr/>
          <a:lstStyle/>
          <a:p>
            <a:fld id="{D2073752-6346-4907-B106-1E694E02F458}" type="slidenum">
              <a:rPr lang="en-US" smtClean="0"/>
              <a:t>10</a:t>
            </a:fld>
            <a:endParaRPr lang="en-US"/>
          </a:p>
        </p:txBody>
      </p:sp>
    </p:spTree>
    <p:extLst>
      <p:ext uri="{BB962C8B-B14F-4D97-AF65-F5344CB8AC3E}">
        <p14:creationId xmlns:p14="http://schemas.microsoft.com/office/powerpoint/2010/main" val="18840399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7078" y="165834"/>
            <a:ext cx="6698272" cy="1325563"/>
          </a:xfrm>
        </p:spPr>
        <p:txBody>
          <a:bodyPr/>
          <a:lstStyle/>
          <a:p>
            <a:r>
              <a:rPr lang="en-US" b="1" dirty="0" smtClean="0"/>
              <a:t>Disorderly Conduct</a:t>
            </a:r>
            <a:endParaRPr lang="en-US" b="1" dirty="0"/>
          </a:p>
        </p:txBody>
      </p:sp>
      <p:sp>
        <p:nvSpPr>
          <p:cNvPr id="3" name="Content Placeholder 2"/>
          <p:cNvSpPr>
            <a:spLocks noGrp="1"/>
          </p:cNvSpPr>
          <p:nvPr>
            <p:ph idx="1"/>
          </p:nvPr>
        </p:nvSpPr>
        <p:spPr>
          <a:xfrm>
            <a:off x="1828800" y="1168742"/>
            <a:ext cx="6686550" cy="5457347"/>
          </a:xfrm>
        </p:spPr>
        <p:txBody>
          <a:bodyPr>
            <a:normAutofit fontScale="25000" lnSpcReduction="20000"/>
          </a:bodyPr>
          <a:lstStyle/>
          <a:p>
            <a:pPr>
              <a:buFont typeface="Wingdings" panose="05000000000000000000" pitchFamily="2" charset="2"/>
              <a:buChar char="Ø"/>
            </a:pPr>
            <a:r>
              <a:rPr lang="en-US" sz="8800" dirty="0" smtClean="0"/>
              <a:t>Under Penal </a:t>
            </a:r>
            <a:r>
              <a:rPr lang="en-US" sz="8800" dirty="0"/>
              <a:t>Code Sec. </a:t>
            </a:r>
            <a:r>
              <a:rPr lang="en-US" sz="8800" dirty="0" smtClean="0"/>
              <a:t>42.01(a)(1), (2), (3), (5) and (6) are applicable to all students on a school campus who </a:t>
            </a:r>
            <a:r>
              <a:rPr lang="en-US" sz="8800" b="1" dirty="0" smtClean="0"/>
              <a:t>are 12 years of age and older </a:t>
            </a:r>
            <a:r>
              <a:rPr lang="en-US" sz="8800" dirty="0" smtClean="0"/>
              <a:t>(instead of above 6</a:t>
            </a:r>
            <a:r>
              <a:rPr lang="en-US" sz="8800" baseline="30000" dirty="0" smtClean="0"/>
              <a:t>th</a:t>
            </a:r>
            <a:r>
              <a:rPr lang="en-US" sz="8800" dirty="0" smtClean="0"/>
              <a:t> grade)</a:t>
            </a:r>
            <a:r>
              <a:rPr lang="en-US" sz="8800" b="1" dirty="0" smtClean="0"/>
              <a:t>:</a:t>
            </a:r>
          </a:p>
          <a:p>
            <a:pPr>
              <a:buFont typeface="Wingdings" panose="05000000000000000000" pitchFamily="2" charset="2"/>
              <a:buChar char="Ø"/>
            </a:pPr>
            <a:endParaRPr lang="en-US" sz="8800" b="1" dirty="0" smtClean="0"/>
          </a:p>
          <a:p>
            <a:pPr marL="396875" indent="-238125">
              <a:buFont typeface="Wingdings" panose="05000000000000000000" pitchFamily="2" charset="2"/>
              <a:buChar char="§"/>
            </a:pPr>
            <a:r>
              <a:rPr lang="en-US" sz="7200" dirty="0" smtClean="0"/>
              <a:t>42.01(a) (1) -  “using abusive, indecent, profane, or vulgar language in a public  place…”</a:t>
            </a:r>
          </a:p>
          <a:p>
            <a:pPr marL="396875" indent="-238125">
              <a:buFont typeface="Wingdings" panose="05000000000000000000" pitchFamily="2" charset="2"/>
              <a:buChar char="§"/>
            </a:pPr>
            <a:endParaRPr lang="en-US" sz="7200" dirty="0" smtClean="0"/>
          </a:p>
          <a:p>
            <a:pPr marL="396875" indent="-238125">
              <a:buFont typeface="Wingdings" panose="05000000000000000000" pitchFamily="2" charset="2"/>
              <a:buChar char="§"/>
            </a:pPr>
            <a:r>
              <a:rPr lang="en-US" sz="7200" dirty="0" smtClean="0"/>
              <a:t>42.01(a)(2) – “makes an offensive gesture of display in a public place, and the  gesture tends to incite an immediate breach of the peace”</a:t>
            </a:r>
          </a:p>
          <a:p>
            <a:pPr marL="396875" indent="-238125">
              <a:buFont typeface="Wingdings" panose="05000000000000000000" pitchFamily="2" charset="2"/>
              <a:buChar char="§"/>
            </a:pPr>
            <a:endParaRPr lang="en-US" sz="7200" dirty="0" smtClean="0"/>
          </a:p>
          <a:p>
            <a:pPr marL="396875" indent="-238125">
              <a:buFont typeface="Wingdings" panose="05000000000000000000" pitchFamily="2" charset="2"/>
              <a:buChar char="§"/>
            </a:pPr>
            <a:r>
              <a:rPr lang="en-US" sz="7200" dirty="0" smtClean="0"/>
              <a:t>42.01(a)(3) – “creates, by chemical mean, a noxious unreasonable odor in a public place”</a:t>
            </a:r>
          </a:p>
          <a:p>
            <a:pPr marL="396875" indent="-238125">
              <a:buFont typeface="Wingdings" panose="05000000000000000000" pitchFamily="2" charset="2"/>
              <a:buChar char="§"/>
            </a:pPr>
            <a:endParaRPr lang="en-US" sz="7200" dirty="0" smtClean="0"/>
          </a:p>
          <a:p>
            <a:pPr marL="396875" indent="-238125">
              <a:buFont typeface="Wingdings" panose="05000000000000000000" pitchFamily="2" charset="2"/>
              <a:buChar char="§"/>
            </a:pPr>
            <a:r>
              <a:rPr lang="en-US" sz="7200" dirty="0" smtClean="0"/>
              <a:t>42.01(a)(5) – “makes unreasonable noise in a public place…”</a:t>
            </a:r>
          </a:p>
          <a:p>
            <a:pPr marL="396875" indent="-238125">
              <a:buFont typeface="Wingdings" panose="05000000000000000000" pitchFamily="2" charset="2"/>
              <a:buChar char="§"/>
            </a:pPr>
            <a:endParaRPr lang="en-US" sz="7200" dirty="0" smtClean="0"/>
          </a:p>
          <a:p>
            <a:pPr marL="396875" indent="-238125">
              <a:buFont typeface="Wingdings" panose="05000000000000000000" pitchFamily="2" charset="2"/>
              <a:buChar char="§"/>
            </a:pPr>
            <a:r>
              <a:rPr lang="en-US" sz="7200" dirty="0" smtClean="0"/>
              <a:t>42.01(a)(6) – “fights with another in a public place”</a:t>
            </a:r>
          </a:p>
          <a:p>
            <a:pPr lvl="1">
              <a:buFont typeface="Courier New" panose="02070309020205020404" pitchFamily="49" charset="0"/>
              <a:buChar char="o"/>
            </a:pPr>
            <a:r>
              <a:rPr lang="en-US" sz="7200" dirty="0" smtClean="0"/>
              <a:t>Disorderly conduct such as abuse or threats, lewd exposure and display or discharge of a firearm, remain offenses that can be charged to a student of any age </a:t>
            </a:r>
            <a:endParaRPr lang="en-US" sz="7200" dirty="0"/>
          </a:p>
          <a:p>
            <a:pPr marL="0" indent="0">
              <a:buNone/>
            </a:pPr>
            <a:endParaRPr lang="en-US" sz="4800" dirty="0" smtClean="0"/>
          </a:p>
          <a:p>
            <a:pPr marL="0" indent="0">
              <a:buNone/>
            </a:pPr>
            <a:endParaRPr lang="en-US" sz="4800" dirty="0"/>
          </a:p>
          <a:p>
            <a:pPr marL="0" indent="0">
              <a:buNone/>
            </a:pPr>
            <a:endParaRPr lang="en-US" sz="4800" dirty="0" smtClean="0"/>
          </a:p>
          <a:p>
            <a:endParaRPr lang="en-US" sz="4800" dirty="0"/>
          </a:p>
          <a:p>
            <a:pPr lvl="1"/>
            <a:endParaRPr lang="en-US" sz="4500" dirty="0" smtClean="0"/>
          </a:p>
          <a:p>
            <a:endParaRPr lang="en-US" dirty="0"/>
          </a:p>
          <a:p>
            <a:endParaRPr lang="en-US" dirty="0"/>
          </a:p>
        </p:txBody>
      </p:sp>
      <p:sp>
        <p:nvSpPr>
          <p:cNvPr id="4" name="Slide Number Placeholder 3"/>
          <p:cNvSpPr>
            <a:spLocks noGrp="1"/>
          </p:cNvSpPr>
          <p:nvPr>
            <p:ph type="sldNum" sz="quarter" idx="12"/>
          </p:nvPr>
        </p:nvSpPr>
        <p:spPr/>
        <p:txBody>
          <a:bodyPr/>
          <a:lstStyle/>
          <a:p>
            <a:fld id="{D2073752-6346-4907-B106-1E694E02F458}" type="slidenum">
              <a:rPr lang="en-US" smtClean="0"/>
              <a:t>11</a:t>
            </a:fld>
            <a:endParaRPr lang="en-US"/>
          </a:p>
        </p:txBody>
      </p:sp>
    </p:spTree>
    <p:extLst>
      <p:ext uri="{BB962C8B-B14F-4D97-AF65-F5344CB8AC3E}">
        <p14:creationId xmlns:p14="http://schemas.microsoft.com/office/powerpoint/2010/main" val="30198306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0862" y="365126"/>
            <a:ext cx="6604488" cy="1325563"/>
          </a:xfrm>
        </p:spPr>
        <p:txBody>
          <a:bodyPr/>
          <a:lstStyle/>
          <a:p>
            <a:r>
              <a:rPr lang="en-US" b="1" dirty="0" smtClean="0"/>
              <a:t>No Longer Offenses For Certain Children</a:t>
            </a:r>
            <a:endParaRPr lang="en-US" b="1" dirty="0"/>
          </a:p>
        </p:txBody>
      </p:sp>
      <p:sp>
        <p:nvSpPr>
          <p:cNvPr id="3" name="Content Placeholder 2"/>
          <p:cNvSpPr>
            <a:spLocks noGrp="1"/>
          </p:cNvSpPr>
          <p:nvPr>
            <p:ph idx="1"/>
          </p:nvPr>
        </p:nvSpPr>
        <p:spPr>
          <a:xfrm>
            <a:off x="1910862" y="1825625"/>
            <a:ext cx="6604488" cy="4351338"/>
          </a:xfrm>
        </p:spPr>
        <p:txBody>
          <a:bodyPr/>
          <a:lstStyle/>
          <a:p>
            <a:pPr marL="292100" indent="-292100">
              <a:buFont typeface="Wingdings" panose="05000000000000000000" pitchFamily="2" charset="2"/>
              <a:buChar char="Ø"/>
            </a:pPr>
            <a:r>
              <a:rPr lang="en-US" sz="2400" dirty="0" smtClean="0"/>
              <a:t>The following offenses are no longer applicable to primary or secondary school students, if:</a:t>
            </a:r>
          </a:p>
          <a:p>
            <a:pPr marL="635000" lvl="1" indent="-292100">
              <a:buFont typeface="Wingdings" panose="05000000000000000000" pitchFamily="2" charset="2"/>
              <a:buChar char="Ø"/>
            </a:pPr>
            <a:endParaRPr lang="en-US" sz="2000" dirty="0" smtClean="0"/>
          </a:p>
          <a:p>
            <a:pPr marL="635000" lvl="1" indent="-292100">
              <a:buFont typeface="Wingdings" panose="05000000000000000000" pitchFamily="2" charset="2"/>
              <a:buChar char="Ø"/>
            </a:pPr>
            <a:r>
              <a:rPr lang="en-US" sz="2000" dirty="0" smtClean="0"/>
              <a:t>the offense is committed on the school campus where they are enrolled:</a:t>
            </a:r>
          </a:p>
          <a:p>
            <a:pPr marL="977900" lvl="2" indent="-292100">
              <a:buFont typeface="Wingdings" panose="05000000000000000000" pitchFamily="2" charset="2"/>
              <a:buChar char="Ø"/>
            </a:pPr>
            <a:r>
              <a:rPr lang="en-US" sz="1800" dirty="0" smtClean="0"/>
              <a:t>Disruption of Class (Education Code 37.124</a:t>
            </a:r>
            <a:r>
              <a:rPr lang="en-US" sz="1800" dirty="0" smtClean="0"/>
              <a:t>)</a:t>
            </a:r>
          </a:p>
          <a:p>
            <a:pPr marL="977900" lvl="2" indent="-292100">
              <a:buFont typeface="Wingdings" panose="05000000000000000000" pitchFamily="2" charset="2"/>
              <a:buChar char="Ø"/>
            </a:pPr>
            <a:r>
              <a:rPr lang="en-US" sz="1800" dirty="0" smtClean="0"/>
              <a:t>This offense cannot be filed against someone who committed the conduct before their 12</a:t>
            </a:r>
            <a:r>
              <a:rPr lang="en-US" sz="1800" baseline="30000" dirty="0" smtClean="0"/>
              <a:t>th</a:t>
            </a:r>
            <a:r>
              <a:rPr lang="en-US" sz="1800" dirty="0" smtClean="0"/>
              <a:t> birthday.</a:t>
            </a:r>
            <a:endParaRPr lang="en-US" sz="1800" dirty="0" smtClean="0"/>
          </a:p>
          <a:p>
            <a:pPr marL="977900" lvl="2" indent="-292100">
              <a:buFont typeface="Wingdings" panose="05000000000000000000" pitchFamily="2" charset="2"/>
              <a:buChar char="Ø"/>
            </a:pPr>
            <a:endParaRPr lang="en-US" sz="1800" dirty="0" smtClean="0"/>
          </a:p>
          <a:p>
            <a:pPr marL="635000" lvl="1" indent="-292100">
              <a:buFont typeface="Wingdings" panose="05000000000000000000" pitchFamily="2" charset="2"/>
              <a:buChar char="Ø"/>
            </a:pPr>
            <a:r>
              <a:rPr lang="en-US" sz="2100" dirty="0" smtClean="0"/>
              <a:t>Disruption </a:t>
            </a:r>
            <a:r>
              <a:rPr lang="en-US" sz="2100" dirty="0" smtClean="0"/>
              <a:t>of Transportation (Education Code 37.126</a:t>
            </a:r>
            <a:r>
              <a:rPr lang="en-US" sz="2100" dirty="0" smtClean="0"/>
              <a:t>) is no longer an offense if the person is a primary or secondary student.</a:t>
            </a:r>
            <a:endParaRPr lang="en-US" sz="2100" dirty="0"/>
          </a:p>
        </p:txBody>
      </p:sp>
      <p:sp>
        <p:nvSpPr>
          <p:cNvPr id="4" name="Slide Number Placeholder 3"/>
          <p:cNvSpPr>
            <a:spLocks noGrp="1"/>
          </p:cNvSpPr>
          <p:nvPr>
            <p:ph type="sldNum" sz="quarter" idx="12"/>
          </p:nvPr>
        </p:nvSpPr>
        <p:spPr/>
        <p:txBody>
          <a:bodyPr/>
          <a:lstStyle/>
          <a:p>
            <a:fld id="{D2073752-6346-4907-B106-1E694E02F458}" type="slidenum">
              <a:rPr lang="en-US" smtClean="0"/>
              <a:t>12</a:t>
            </a:fld>
            <a:endParaRPr lang="en-US"/>
          </a:p>
        </p:txBody>
      </p:sp>
    </p:spTree>
    <p:extLst>
      <p:ext uri="{BB962C8B-B14F-4D97-AF65-F5344CB8AC3E}">
        <p14:creationId xmlns:p14="http://schemas.microsoft.com/office/powerpoint/2010/main" val="17406212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9110" y="365126"/>
            <a:ext cx="6596239" cy="1325563"/>
          </a:xfrm>
        </p:spPr>
        <p:txBody>
          <a:bodyPr/>
          <a:lstStyle/>
          <a:p>
            <a:r>
              <a:rPr lang="en-US" b="1" dirty="0" smtClean="0"/>
              <a:t>What’s New for Law Enforcement? </a:t>
            </a:r>
            <a:endParaRPr lang="en-US" b="1" dirty="0"/>
          </a:p>
        </p:txBody>
      </p:sp>
      <p:sp>
        <p:nvSpPr>
          <p:cNvPr id="3" name="Content Placeholder 2"/>
          <p:cNvSpPr>
            <a:spLocks noGrp="1"/>
          </p:cNvSpPr>
          <p:nvPr>
            <p:ph idx="1"/>
          </p:nvPr>
        </p:nvSpPr>
        <p:spPr>
          <a:xfrm>
            <a:off x="1919110" y="1324708"/>
            <a:ext cx="6596239" cy="5122985"/>
          </a:xfrm>
        </p:spPr>
        <p:txBody>
          <a:bodyPr>
            <a:normAutofit lnSpcReduction="10000"/>
          </a:bodyPr>
          <a:lstStyle/>
          <a:p>
            <a:pPr>
              <a:buFont typeface="Wingdings" panose="05000000000000000000" pitchFamily="2" charset="2"/>
              <a:buChar char="Ø"/>
            </a:pPr>
            <a:r>
              <a:rPr lang="en-US" u="sng" dirty="0" smtClean="0"/>
              <a:t>PERMITTED</a:t>
            </a:r>
            <a:r>
              <a:rPr lang="en-US" dirty="0" smtClean="0"/>
              <a:t> UNDER NEW LAWS</a:t>
            </a:r>
          </a:p>
          <a:p>
            <a:pPr lvl="1">
              <a:buFont typeface="Wingdings" panose="05000000000000000000" pitchFamily="2" charset="2"/>
              <a:buChar char="§"/>
            </a:pPr>
            <a:r>
              <a:rPr lang="en-US" dirty="0" smtClean="0"/>
              <a:t>Ticketing for traffic offenses are allowed</a:t>
            </a:r>
          </a:p>
          <a:p>
            <a:pPr lvl="1">
              <a:buFont typeface="Wingdings" panose="05000000000000000000" pitchFamily="2" charset="2"/>
              <a:buChar char="§"/>
            </a:pPr>
            <a:r>
              <a:rPr lang="en-US" dirty="0" smtClean="0"/>
              <a:t>Primarily focus on non-traffic Class C misdemeanors</a:t>
            </a:r>
          </a:p>
          <a:p>
            <a:pPr lvl="2">
              <a:buFont typeface="Wingdings" panose="05000000000000000000" pitchFamily="2" charset="2"/>
              <a:buChar char="§"/>
            </a:pPr>
            <a:r>
              <a:rPr lang="en-US" dirty="0"/>
              <a:t>Class B offenses and above are not impacted.</a:t>
            </a:r>
          </a:p>
          <a:p>
            <a:pPr lvl="1">
              <a:buFont typeface="Wingdings" panose="05000000000000000000" pitchFamily="2" charset="2"/>
              <a:buChar char="§"/>
            </a:pPr>
            <a:r>
              <a:rPr lang="en-US" dirty="0" smtClean="0"/>
              <a:t>Still have the ability to “File Charges” for  Class C offenses</a:t>
            </a:r>
          </a:p>
          <a:p>
            <a:pPr lvl="2">
              <a:buFont typeface="Courier New" panose="02070309020205020404" pitchFamily="49" charset="0"/>
              <a:buChar char="o"/>
            </a:pPr>
            <a:r>
              <a:rPr lang="en-US" dirty="0" smtClean="0"/>
              <a:t>However, charges are filed through a COMPLAINT instead of a CITATION or TICKET if the student is under 17. </a:t>
            </a:r>
          </a:p>
          <a:p>
            <a:pPr lvl="2">
              <a:buFont typeface="Courier New" panose="02070309020205020404" pitchFamily="49" charset="0"/>
              <a:buChar char="o"/>
            </a:pPr>
            <a:r>
              <a:rPr lang="en-US" dirty="0" smtClean="0"/>
              <a:t>Tickets for students 17 and above are still permitted for most offenses.</a:t>
            </a:r>
          </a:p>
          <a:p>
            <a:pPr>
              <a:buFont typeface="Wingdings" panose="05000000000000000000" pitchFamily="2" charset="2"/>
              <a:buChar char="Ø"/>
            </a:pPr>
            <a:r>
              <a:rPr lang="en-US" u="sng" dirty="0" smtClean="0"/>
              <a:t>NOT PERMITTED </a:t>
            </a:r>
            <a:r>
              <a:rPr lang="en-US" dirty="0" smtClean="0"/>
              <a:t>UNDER NEW LAWS</a:t>
            </a:r>
          </a:p>
          <a:p>
            <a:pPr lvl="1">
              <a:buFont typeface="Wingdings" panose="05000000000000000000" pitchFamily="2" charset="2"/>
              <a:buChar char="§"/>
            </a:pPr>
            <a:r>
              <a:rPr lang="en-US" dirty="0" smtClean="0"/>
              <a:t>Issuing a citation to a </a:t>
            </a:r>
            <a:r>
              <a:rPr lang="en-US" dirty="0" smtClean="0"/>
              <a:t>student </a:t>
            </a:r>
            <a:r>
              <a:rPr lang="en-US" dirty="0" smtClean="0"/>
              <a:t>for a non-traffic, Class C misdemeanor committed by a child/student on school property</a:t>
            </a:r>
          </a:p>
          <a:p>
            <a:pPr lvl="1">
              <a:buFont typeface="Wingdings" panose="05000000000000000000" pitchFamily="2" charset="2"/>
              <a:buChar char="§"/>
            </a:pPr>
            <a:r>
              <a:rPr lang="en-US" dirty="0" smtClean="0"/>
              <a:t>Criminally charging a student for disruption of class on the student’s own campus (even if 17 or older)</a:t>
            </a:r>
          </a:p>
          <a:p>
            <a:pPr lvl="1">
              <a:buFont typeface="Wingdings" panose="05000000000000000000" pitchFamily="2" charset="2"/>
              <a:buChar char="§"/>
            </a:pPr>
            <a:r>
              <a:rPr lang="en-US" dirty="0" smtClean="0"/>
              <a:t>Criminally charging a student for disruption of transportation (even if 17 or older)</a:t>
            </a:r>
          </a:p>
          <a:p>
            <a:pPr lvl="1">
              <a:buFont typeface="Wingdings" panose="05000000000000000000" pitchFamily="2" charset="2"/>
              <a:buChar char="§"/>
            </a:pPr>
            <a:r>
              <a:rPr lang="en-US" dirty="0" smtClean="0"/>
              <a:t>Charging a child under 12 years of age with certain offenses of disorderly conduct</a:t>
            </a:r>
          </a:p>
          <a:p>
            <a:pPr lvl="1">
              <a:buFont typeface="Wingdings" panose="05000000000000000000" pitchFamily="2" charset="2"/>
              <a:buChar char="§"/>
            </a:pPr>
            <a:r>
              <a:rPr lang="en-US" dirty="0" smtClean="0"/>
              <a:t>Issuing an arrest warrant for a student based on an Education Code Class C misdemeanor committed prior to his or her 17</a:t>
            </a:r>
            <a:r>
              <a:rPr lang="en-US" baseline="30000" dirty="0" smtClean="0"/>
              <a:t>th</a:t>
            </a:r>
            <a:r>
              <a:rPr lang="en-US" dirty="0" smtClean="0"/>
              <a:t> </a:t>
            </a:r>
            <a:r>
              <a:rPr lang="en-US" dirty="0" smtClean="0"/>
              <a:t>birthday</a:t>
            </a:r>
            <a:endParaRPr lang="en-US" dirty="0" smtClean="0"/>
          </a:p>
          <a:p>
            <a:pPr marL="342900" lvl="1" indent="0">
              <a:buNone/>
            </a:pPr>
            <a:endParaRPr lang="en-US" dirty="0" smtClean="0"/>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D2073752-6346-4907-B106-1E694E02F458}" type="slidenum">
              <a:rPr lang="en-US" smtClean="0"/>
              <a:t>13</a:t>
            </a:fld>
            <a:endParaRPr lang="en-US"/>
          </a:p>
        </p:txBody>
      </p:sp>
    </p:spTree>
    <p:extLst>
      <p:ext uri="{BB962C8B-B14F-4D97-AF65-F5344CB8AC3E}">
        <p14:creationId xmlns:p14="http://schemas.microsoft.com/office/powerpoint/2010/main" val="19450220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365126"/>
            <a:ext cx="6686550" cy="1325563"/>
          </a:xfrm>
        </p:spPr>
        <p:txBody>
          <a:bodyPr/>
          <a:lstStyle/>
          <a:p>
            <a:r>
              <a:rPr lang="en-US" b="1" dirty="0" smtClean="0"/>
              <a:t>The Complaint Process</a:t>
            </a:r>
            <a:endParaRPr lang="en-US" b="1" dirty="0"/>
          </a:p>
        </p:txBody>
      </p:sp>
      <p:sp>
        <p:nvSpPr>
          <p:cNvPr id="3" name="Content Placeholder 2"/>
          <p:cNvSpPr>
            <a:spLocks noGrp="1"/>
          </p:cNvSpPr>
          <p:nvPr>
            <p:ph idx="1"/>
          </p:nvPr>
        </p:nvSpPr>
        <p:spPr>
          <a:xfrm>
            <a:off x="1828799" y="1383323"/>
            <a:ext cx="6651381" cy="5219358"/>
          </a:xfrm>
        </p:spPr>
        <p:txBody>
          <a:bodyPr>
            <a:normAutofit fontScale="85000" lnSpcReduction="20000"/>
          </a:bodyPr>
          <a:lstStyle/>
          <a:p>
            <a:pPr>
              <a:lnSpc>
                <a:spcPct val="120000"/>
              </a:lnSpc>
              <a:spcBef>
                <a:spcPts val="0"/>
              </a:spcBef>
              <a:buFont typeface="Wingdings" panose="05000000000000000000" pitchFamily="2" charset="2"/>
              <a:buChar char="Ø"/>
            </a:pPr>
            <a:r>
              <a:rPr lang="en-US" dirty="0" smtClean="0"/>
              <a:t>Education Code Sec. 37.146 - Requirements of a complaint for a Class C offense committed by a child on school property:</a:t>
            </a:r>
          </a:p>
          <a:p>
            <a:pPr marL="342900" lvl="1" indent="0">
              <a:lnSpc>
                <a:spcPct val="120000"/>
              </a:lnSpc>
              <a:spcBef>
                <a:spcPts val="0"/>
              </a:spcBef>
              <a:buNone/>
            </a:pPr>
            <a:r>
              <a:rPr lang="en-US" b="1" dirty="0" smtClean="0"/>
              <a:t>***Remember the complaint replaced the use of a ticket or citation for these offenses***</a:t>
            </a:r>
          </a:p>
          <a:p>
            <a:pPr marL="685800" lvl="1" indent="-342900">
              <a:lnSpc>
                <a:spcPct val="120000"/>
              </a:lnSpc>
              <a:spcBef>
                <a:spcPts val="0"/>
              </a:spcBef>
              <a:buFont typeface="+mj-lt"/>
              <a:buAutoNum type="arabicPeriod"/>
            </a:pPr>
            <a:r>
              <a:rPr lang="en-US" dirty="0" smtClean="0"/>
              <a:t>Must be in writing;</a:t>
            </a:r>
          </a:p>
          <a:p>
            <a:pPr marL="685800" lvl="1" indent="-342900">
              <a:lnSpc>
                <a:spcPct val="120000"/>
              </a:lnSpc>
              <a:spcBef>
                <a:spcPts val="0"/>
              </a:spcBef>
              <a:buFont typeface="+mj-lt"/>
              <a:buAutoNum type="arabicPeriod"/>
            </a:pPr>
            <a:r>
              <a:rPr lang="en-US" dirty="0" smtClean="0"/>
              <a:t>Include the offense report;</a:t>
            </a:r>
          </a:p>
          <a:p>
            <a:pPr marL="685800" lvl="1" indent="-342900">
              <a:lnSpc>
                <a:spcPct val="120000"/>
              </a:lnSpc>
              <a:spcBef>
                <a:spcPts val="0"/>
              </a:spcBef>
              <a:buFont typeface="+mj-lt"/>
              <a:buAutoNum type="arabicPeriod"/>
            </a:pPr>
            <a:r>
              <a:rPr lang="en-US" dirty="0" smtClean="0"/>
              <a:t>A statement by the witness to the conduct;</a:t>
            </a:r>
          </a:p>
          <a:p>
            <a:pPr marL="685800" lvl="1" indent="-342900">
              <a:lnSpc>
                <a:spcPct val="120000"/>
              </a:lnSpc>
              <a:spcBef>
                <a:spcPts val="0"/>
              </a:spcBef>
              <a:buFont typeface="+mj-lt"/>
              <a:buAutoNum type="arabicPeriod"/>
            </a:pPr>
            <a:r>
              <a:rPr lang="en-US" dirty="0" smtClean="0"/>
              <a:t>A statement by the victim, if any;  </a:t>
            </a:r>
          </a:p>
          <a:p>
            <a:pPr marL="685800" lvl="1" indent="-342900">
              <a:lnSpc>
                <a:spcPct val="120000"/>
              </a:lnSpc>
              <a:spcBef>
                <a:spcPts val="0"/>
              </a:spcBef>
              <a:buFont typeface="+mj-lt"/>
              <a:buAutoNum type="arabicPeriod"/>
            </a:pPr>
            <a:r>
              <a:rPr lang="en-US" dirty="0"/>
              <a:t>It must be sworn to by a person who has personal knowledge of the underlying facts giving rise to probable cause to believe that an offense has been </a:t>
            </a:r>
            <a:r>
              <a:rPr lang="en-US" dirty="0" smtClean="0"/>
              <a:t>committed; and</a:t>
            </a:r>
          </a:p>
          <a:p>
            <a:pPr marL="685800" lvl="1" indent="-342900">
              <a:lnSpc>
                <a:spcPct val="120000"/>
              </a:lnSpc>
              <a:spcBef>
                <a:spcPts val="0"/>
              </a:spcBef>
              <a:buFont typeface="+mj-lt"/>
              <a:buAutoNum type="arabicPeriod"/>
            </a:pPr>
            <a:r>
              <a:rPr lang="en-US" dirty="0" smtClean="0"/>
              <a:t>A statement by a school employee stating:</a:t>
            </a:r>
          </a:p>
          <a:p>
            <a:pPr marL="1028700" lvl="2" indent="-342900">
              <a:lnSpc>
                <a:spcPct val="120000"/>
              </a:lnSpc>
              <a:spcBef>
                <a:spcPts val="0"/>
              </a:spcBef>
              <a:buFont typeface="+mj-lt"/>
              <a:buAutoNum type="arabicPeriod"/>
            </a:pPr>
            <a:r>
              <a:rPr lang="en-US" dirty="0" smtClean="0"/>
              <a:t>Whether the child is eligible to receive special education services; and</a:t>
            </a:r>
          </a:p>
          <a:p>
            <a:pPr marL="1028700" lvl="2" indent="-342900">
              <a:lnSpc>
                <a:spcPct val="120000"/>
              </a:lnSpc>
              <a:spcBef>
                <a:spcPts val="0"/>
              </a:spcBef>
              <a:buFont typeface="+mj-lt"/>
              <a:buAutoNum type="arabicPeriod"/>
            </a:pPr>
            <a:r>
              <a:rPr lang="en-US" dirty="0" smtClean="0"/>
              <a:t>The graduated sanctions imposed on the student prior to the filing of the complaint, IF THE SCHOOL DISTRICT HAS ADOPTED A GRADUATED SANCTION SYSTEM. </a:t>
            </a:r>
          </a:p>
          <a:p>
            <a:pPr marL="685800" lvl="1" indent="-342900">
              <a:lnSpc>
                <a:spcPct val="120000"/>
              </a:lnSpc>
              <a:spcBef>
                <a:spcPts val="0"/>
              </a:spcBef>
              <a:buFont typeface="+mj-lt"/>
              <a:buAutoNum type="arabicPeriod"/>
            </a:pPr>
            <a:r>
              <a:rPr lang="en-US" dirty="0" smtClean="0"/>
              <a:t>The complaint must comply with requirements for a criminal complaint found in the Code of Criminal Procedure Art. 45.019. </a:t>
            </a:r>
          </a:p>
          <a:p>
            <a:pPr>
              <a:lnSpc>
                <a:spcPct val="120000"/>
              </a:lnSpc>
              <a:spcBef>
                <a:spcPts val="0"/>
              </a:spcBef>
              <a:buFont typeface="Wingdings" pitchFamily="2" charset="2"/>
              <a:buChar char="Ø"/>
            </a:pPr>
            <a:r>
              <a:rPr lang="en-US" dirty="0" smtClean="0"/>
              <a:t>Items 2, 3 and 4 above only apply if law enforcement files the complaint (Code of Criminal Procedure 45.058)</a:t>
            </a:r>
          </a:p>
          <a:p>
            <a:pPr>
              <a:lnSpc>
                <a:spcPct val="120000"/>
              </a:lnSpc>
              <a:spcBef>
                <a:spcPts val="0"/>
              </a:spcBef>
              <a:buFont typeface="Wingdings" pitchFamily="2" charset="2"/>
              <a:buChar char="Ø"/>
            </a:pPr>
            <a:r>
              <a:rPr lang="en-US" dirty="0" smtClean="0"/>
              <a:t>A complaint should allege that an offense has been committed.</a:t>
            </a:r>
            <a:endParaRPr lang="en-US" dirty="0"/>
          </a:p>
        </p:txBody>
      </p:sp>
      <p:sp>
        <p:nvSpPr>
          <p:cNvPr id="4" name="Slide Number Placeholder 3"/>
          <p:cNvSpPr>
            <a:spLocks noGrp="1"/>
          </p:cNvSpPr>
          <p:nvPr>
            <p:ph type="sldNum" sz="quarter" idx="12"/>
          </p:nvPr>
        </p:nvSpPr>
        <p:spPr/>
        <p:txBody>
          <a:bodyPr/>
          <a:lstStyle/>
          <a:p>
            <a:fld id="{D2073752-6346-4907-B106-1E694E02F458}" type="slidenum">
              <a:rPr lang="en-US" smtClean="0"/>
              <a:t>14</a:t>
            </a:fld>
            <a:endParaRPr lang="en-US"/>
          </a:p>
        </p:txBody>
      </p:sp>
    </p:spTree>
    <p:extLst>
      <p:ext uri="{BB962C8B-B14F-4D97-AF65-F5344CB8AC3E}">
        <p14:creationId xmlns:p14="http://schemas.microsoft.com/office/powerpoint/2010/main" val="24565919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412018"/>
            <a:ext cx="6663104" cy="1229213"/>
          </a:xfrm>
        </p:spPr>
        <p:txBody>
          <a:bodyPr>
            <a:normAutofit/>
          </a:bodyPr>
          <a:lstStyle/>
          <a:p>
            <a:r>
              <a:rPr lang="en-US" sz="3000" b="1" dirty="0" smtClean="0"/>
              <a:t>Additional Factors in the Complaint Process</a:t>
            </a:r>
            <a:endParaRPr lang="en-US" sz="3000" b="1" dirty="0"/>
          </a:p>
        </p:txBody>
      </p:sp>
      <p:sp>
        <p:nvSpPr>
          <p:cNvPr id="3" name="Content Placeholder 2"/>
          <p:cNvSpPr>
            <a:spLocks noGrp="1"/>
          </p:cNvSpPr>
          <p:nvPr>
            <p:ph idx="1"/>
          </p:nvPr>
        </p:nvSpPr>
        <p:spPr>
          <a:xfrm>
            <a:off x="1840523" y="1770185"/>
            <a:ext cx="6663104" cy="4359885"/>
          </a:xfrm>
        </p:spPr>
        <p:txBody>
          <a:bodyPr/>
          <a:lstStyle/>
          <a:p>
            <a:pPr marL="292100" indent="-239713">
              <a:buFont typeface="Wingdings" panose="05000000000000000000" pitchFamily="2" charset="2"/>
              <a:buChar char="Ø"/>
            </a:pPr>
            <a:r>
              <a:rPr lang="en-US" dirty="0" smtClean="0"/>
              <a:t>New laws give prosecutors discretion to allow for additional rules on how a complaint should be filed, could vary by jurisdiction. Education Code Sec. 37.147</a:t>
            </a:r>
          </a:p>
          <a:p>
            <a:pPr marL="292100" indent="-239713">
              <a:buFont typeface="Wingdings" panose="05000000000000000000" pitchFamily="2" charset="2"/>
              <a:buChar char="Ø"/>
            </a:pPr>
            <a:r>
              <a:rPr lang="en-US" dirty="0" smtClean="0"/>
              <a:t>Students who may receive a complaint for a Class C Misdemeanor (non traffic offense) may also be referred to a first-offender’s program prior to the filing of the complaint with a criminal or juvenile court, if such a program exists. Family Code Sec. 52.031</a:t>
            </a:r>
          </a:p>
          <a:p>
            <a:pPr marL="292100" indent="-239713">
              <a:buFont typeface="Wingdings" panose="05000000000000000000" pitchFamily="2" charset="2"/>
              <a:buChar char="Ø"/>
            </a:pPr>
            <a:r>
              <a:rPr lang="en-US" dirty="0" smtClean="0"/>
              <a:t>The alleged offense also may be disposed of through other non-court options provided in the Family Code Sec. 52.03. </a:t>
            </a:r>
            <a:endParaRPr lang="en-US" dirty="0"/>
          </a:p>
          <a:p>
            <a:pPr lvl="1">
              <a:buFont typeface="Wingdings" panose="05000000000000000000" pitchFamily="2" charset="2"/>
              <a:buChar char="§"/>
            </a:pPr>
            <a:r>
              <a:rPr lang="en-US" dirty="0" smtClean="0"/>
              <a:t>Example: Conference with Parents about alleged offense</a:t>
            </a:r>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D2073752-6346-4907-B106-1E694E02F458}" type="slidenum">
              <a:rPr lang="en-US" smtClean="0"/>
              <a:t>15</a:t>
            </a:fld>
            <a:endParaRPr lang="en-US"/>
          </a:p>
        </p:txBody>
      </p:sp>
    </p:spTree>
    <p:extLst>
      <p:ext uri="{BB962C8B-B14F-4D97-AF65-F5344CB8AC3E}">
        <p14:creationId xmlns:p14="http://schemas.microsoft.com/office/powerpoint/2010/main" val="12051986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0522" y="365126"/>
            <a:ext cx="6674827" cy="1325563"/>
          </a:xfrm>
        </p:spPr>
        <p:txBody>
          <a:bodyPr/>
          <a:lstStyle/>
          <a:p>
            <a:r>
              <a:rPr lang="en-US" b="1" dirty="0" smtClean="0"/>
              <a:t>Confidentiality of Criminal Records of Children</a:t>
            </a:r>
            <a:endParaRPr lang="en-US" b="1" dirty="0"/>
          </a:p>
        </p:txBody>
      </p:sp>
      <p:sp>
        <p:nvSpPr>
          <p:cNvPr id="3" name="Content Placeholder 2"/>
          <p:cNvSpPr>
            <a:spLocks noGrp="1"/>
          </p:cNvSpPr>
          <p:nvPr>
            <p:ph idx="1"/>
          </p:nvPr>
        </p:nvSpPr>
        <p:spPr>
          <a:xfrm>
            <a:off x="1817076" y="1603170"/>
            <a:ext cx="6698273" cy="4975760"/>
          </a:xfrm>
        </p:spPr>
        <p:txBody>
          <a:bodyPr>
            <a:normAutofit lnSpcReduction="10000"/>
          </a:bodyPr>
          <a:lstStyle/>
          <a:p>
            <a:pPr>
              <a:buFont typeface="Wingdings" panose="05000000000000000000" pitchFamily="2" charset="2"/>
              <a:buChar char="Ø"/>
            </a:pPr>
            <a:r>
              <a:rPr lang="en-US" dirty="0" smtClean="0"/>
              <a:t>Criminal records of children charged with Class C misdemeanors are confidential from the time an offense is:</a:t>
            </a:r>
          </a:p>
          <a:p>
            <a:pPr lvl="1">
              <a:buFont typeface="Wingdings" panose="05000000000000000000" pitchFamily="2" charset="2"/>
              <a:buChar char="§"/>
            </a:pPr>
            <a:r>
              <a:rPr lang="en-US" dirty="0" smtClean="0"/>
              <a:t>Charged</a:t>
            </a:r>
          </a:p>
          <a:p>
            <a:pPr lvl="1">
              <a:buFont typeface="Wingdings" panose="05000000000000000000" pitchFamily="2" charset="2"/>
              <a:buChar char="§"/>
            </a:pPr>
            <a:r>
              <a:rPr lang="en-US" dirty="0" smtClean="0"/>
              <a:t>Convicted</a:t>
            </a:r>
          </a:p>
          <a:p>
            <a:pPr lvl="1">
              <a:buFont typeface="Wingdings" panose="05000000000000000000" pitchFamily="2" charset="2"/>
              <a:buChar char="§"/>
            </a:pPr>
            <a:r>
              <a:rPr lang="en-US" dirty="0" smtClean="0"/>
              <a:t>Found guilty</a:t>
            </a:r>
          </a:p>
          <a:p>
            <a:pPr lvl="1">
              <a:buFont typeface="Wingdings" panose="05000000000000000000" pitchFamily="2" charset="2"/>
              <a:buChar char="§"/>
            </a:pPr>
            <a:r>
              <a:rPr lang="en-US" dirty="0" smtClean="0"/>
              <a:t>Dismissed; or</a:t>
            </a:r>
          </a:p>
          <a:p>
            <a:pPr lvl="1">
              <a:buFont typeface="Wingdings" panose="05000000000000000000" pitchFamily="2" charset="2"/>
              <a:buChar char="§"/>
            </a:pPr>
            <a:r>
              <a:rPr lang="en-US" dirty="0" smtClean="0"/>
              <a:t>Upon deferred disposition</a:t>
            </a:r>
          </a:p>
          <a:p>
            <a:pPr>
              <a:buFont typeface="Wingdings" pitchFamily="2" charset="2"/>
              <a:buChar char="Ø"/>
            </a:pPr>
            <a:r>
              <a:rPr lang="en-US" dirty="0" smtClean="0"/>
              <a:t>Applies to all records and files, including those held by law enforcement, and information stored by electronic means or otherwise</a:t>
            </a:r>
          </a:p>
          <a:p>
            <a:pPr>
              <a:buFont typeface="Wingdings" pitchFamily="2" charset="2"/>
              <a:buChar char="Ø"/>
            </a:pPr>
            <a:r>
              <a:rPr lang="en-US" dirty="0" smtClean="0"/>
              <a:t>May not be disclosed to the public</a:t>
            </a:r>
          </a:p>
          <a:p>
            <a:pPr lvl="1">
              <a:buFont typeface="Wingdings" pitchFamily="2" charset="2"/>
              <a:buChar char="Ø"/>
            </a:pPr>
            <a:r>
              <a:rPr lang="en-US" dirty="0" smtClean="0"/>
              <a:t>Open to inspection by judge or court staff, criminal justice agency for a criminal justice purpose, DPS, an attorney for a party to the proceeding, the child defendant, or the defendant’s parent, guardian, or managing conservator</a:t>
            </a:r>
          </a:p>
          <a:p>
            <a:pPr marL="171450" lvl="2">
              <a:spcBef>
                <a:spcPts val="750"/>
              </a:spcBef>
              <a:buFont typeface="Wingdings" pitchFamily="2" charset="2"/>
              <a:buChar char="Ø"/>
            </a:pPr>
            <a:r>
              <a:rPr lang="en-US" dirty="0"/>
              <a:t>Code of Criminal Procedure Art. 44.2811, 45.0217 and Family Code Sec. </a:t>
            </a:r>
            <a:r>
              <a:rPr lang="en-US" dirty="0" smtClean="0"/>
              <a:t>58.00711</a:t>
            </a:r>
          </a:p>
          <a:p>
            <a:pPr lvl="1"/>
            <a:endParaRPr lang="en-US" dirty="0"/>
          </a:p>
        </p:txBody>
      </p:sp>
      <p:sp>
        <p:nvSpPr>
          <p:cNvPr id="4" name="Slide Number Placeholder 3"/>
          <p:cNvSpPr>
            <a:spLocks noGrp="1"/>
          </p:cNvSpPr>
          <p:nvPr>
            <p:ph type="sldNum" sz="quarter" idx="12"/>
          </p:nvPr>
        </p:nvSpPr>
        <p:spPr/>
        <p:txBody>
          <a:bodyPr/>
          <a:lstStyle/>
          <a:p>
            <a:fld id="{D2073752-6346-4907-B106-1E694E02F458}" type="slidenum">
              <a:rPr lang="en-US" smtClean="0"/>
              <a:t>16</a:t>
            </a:fld>
            <a:endParaRPr lang="en-US"/>
          </a:p>
        </p:txBody>
      </p:sp>
    </p:spTree>
    <p:extLst>
      <p:ext uri="{BB962C8B-B14F-4D97-AF65-F5344CB8AC3E}">
        <p14:creationId xmlns:p14="http://schemas.microsoft.com/office/powerpoint/2010/main" val="485244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0522" y="365126"/>
            <a:ext cx="6674827" cy="1325563"/>
          </a:xfrm>
        </p:spPr>
        <p:txBody>
          <a:bodyPr/>
          <a:lstStyle/>
          <a:p>
            <a:r>
              <a:rPr lang="en-US" b="1" dirty="0" smtClean="0"/>
              <a:t>Conflict of Laws</a:t>
            </a:r>
            <a:endParaRPr lang="en-US" b="1" dirty="0"/>
          </a:p>
        </p:txBody>
      </p:sp>
      <p:sp>
        <p:nvSpPr>
          <p:cNvPr id="3" name="Content Placeholder 2"/>
          <p:cNvSpPr>
            <a:spLocks noGrp="1"/>
          </p:cNvSpPr>
          <p:nvPr>
            <p:ph idx="1"/>
          </p:nvPr>
        </p:nvSpPr>
        <p:spPr>
          <a:xfrm>
            <a:off x="1852246" y="1828799"/>
            <a:ext cx="6663104" cy="4312993"/>
          </a:xfrm>
        </p:spPr>
        <p:txBody>
          <a:bodyPr>
            <a:normAutofit/>
          </a:bodyPr>
          <a:lstStyle/>
          <a:p>
            <a:pPr>
              <a:buFont typeface="Wingdings" panose="05000000000000000000" pitchFamily="2" charset="2"/>
              <a:buChar char="Ø"/>
            </a:pPr>
            <a:r>
              <a:rPr lang="en-US" sz="2000" dirty="0" smtClean="0"/>
              <a:t>Education Code Sec. 37.142 </a:t>
            </a:r>
          </a:p>
          <a:p>
            <a:pPr lvl="1">
              <a:buFont typeface="Wingdings" panose="05000000000000000000" pitchFamily="2" charset="2"/>
              <a:buChar char="§"/>
            </a:pPr>
            <a:r>
              <a:rPr lang="en-US" sz="2000" dirty="0" smtClean="0"/>
              <a:t>To the extent of any conflict with other laws, subchapter E-1 (New Complaint Process for Class C misdemeanors for Children on School Property) controls over any other law applied to a school offense alleged to have been committed by a child. </a:t>
            </a:r>
            <a:endParaRPr lang="en-US" sz="2000" dirty="0"/>
          </a:p>
        </p:txBody>
      </p:sp>
      <p:sp>
        <p:nvSpPr>
          <p:cNvPr id="4" name="Slide Number Placeholder 3"/>
          <p:cNvSpPr>
            <a:spLocks noGrp="1"/>
          </p:cNvSpPr>
          <p:nvPr>
            <p:ph type="sldNum" sz="quarter" idx="12"/>
          </p:nvPr>
        </p:nvSpPr>
        <p:spPr/>
        <p:txBody>
          <a:bodyPr/>
          <a:lstStyle/>
          <a:p>
            <a:fld id="{D2073752-6346-4907-B106-1E694E02F458}" type="slidenum">
              <a:rPr lang="en-US" smtClean="0"/>
              <a:t>17</a:t>
            </a:fld>
            <a:endParaRPr lang="en-US"/>
          </a:p>
        </p:txBody>
      </p:sp>
    </p:spTree>
    <p:extLst>
      <p:ext uri="{BB962C8B-B14F-4D97-AF65-F5344CB8AC3E}">
        <p14:creationId xmlns:p14="http://schemas.microsoft.com/office/powerpoint/2010/main" val="325604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2923" y="2192215"/>
            <a:ext cx="6658342" cy="1373799"/>
          </a:xfrm>
        </p:spPr>
        <p:txBody>
          <a:bodyPr>
            <a:normAutofit/>
          </a:bodyPr>
          <a:lstStyle/>
          <a:p>
            <a:pPr algn="ctr"/>
            <a:r>
              <a:rPr lang="en-US" sz="6000" b="1" dirty="0" smtClean="0"/>
              <a:t>Frequent Questions</a:t>
            </a:r>
            <a:endParaRPr lang="en-US" sz="6000" b="1" dirty="0"/>
          </a:p>
        </p:txBody>
      </p:sp>
      <p:sp>
        <p:nvSpPr>
          <p:cNvPr id="3" name="Slide Number Placeholder 2"/>
          <p:cNvSpPr>
            <a:spLocks noGrp="1"/>
          </p:cNvSpPr>
          <p:nvPr>
            <p:ph type="sldNum" sz="quarter" idx="12"/>
          </p:nvPr>
        </p:nvSpPr>
        <p:spPr/>
        <p:txBody>
          <a:bodyPr/>
          <a:lstStyle/>
          <a:p>
            <a:fld id="{D2073752-6346-4907-B106-1E694E02F458}" type="slidenum">
              <a:rPr lang="en-US" smtClean="0"/>
              <a:t>18</a:t>
            </a:fld>
            <a:endParaRPr lang="en-US"/>
          </a:p>
        </p:txBody>
      </p:sp>
    </p:spTree>
    <p:extLst>
      <p:ext uri="{BB962C8B-B14F-4D97-AF65-F5344CB8AC3E}">
        <p14:creationId xmlns:p14="http://schemas.microsoft.com/office/powerpoint/2010/main" val="13623074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0522" y="365126"/>
            <a:ext cx="6674827" cy="1325563"/>
          </a:xfrm>
        </p:spPr>
        <p:txBody>
          <a:bodyPr/>
          <a:lstStyle/>
          <a:p>
            <a:r>
              <a:rPr lang="en-US" b="1" dirty="0" smtClean="0"/>
              <a:t>What are Graduated Sanctions?</a:t>
            </a:r>
            <a:endParaRPr lang="en-US" b="1" dirty="0"/>
          </a:p>
        </p:txBody>
      </p:sp>
      <p:sp>
        <p:nvSpPr>
          <p:cNvPr id="3" name="Content Placeholder 2"/>
          <p:cNvSpPr>
            <a:spLocks noGrp="1"/>
          </p:cNvSpPr>
          <p:nvPr>
            <p:ph idx="1"/>
          </p:nvPr>
        </p:nvSpPr>
        <p:spPr>
          <a:xfrm>
            <a:off x="1840522" y="1723292"/>
            <a:ext cx="6674827" cy="4453671"/>
          </a:xfrm>
        </p:spPr>
        <p:txBody>
          <a:bodyPr>
            <a:normAutofit fontScale="92500"/>
          </a:bodyPr>
          <a:lstStyle/>
          <a:p>
            <a:pPr marL="344488" indent="-225425">
              <a:buFont typeface="Wingdings" panose="05000000000000000000" pitchFamily="2" charset="2"/>
              <a:buChar char="Ø"/>
            </a:pPr>
            <a:r>
              <a:rPr lang="en-US" dirty="0" smtClean="0"/>
              <a:t>A tool that may be used by school districts that commission police officers under Education Code Sec. 37.081</a:t>
            </a:r>
          </a:p>
          <a:p>
            <a:pPr lvl="1">
              <a:buFont typeface="Wingdings" panose="05000000000000000000" pitchFamily="2" charset="2"/>
              <a:buChar char="§"/>
            </a:pPr>
            <a:r>
              <a:rPr lang="en-US" dirty="0" smtClean="0"/>
              <a:t>Graduated Sanctions are permissive, not required</a:t>
            </a:r>
          </a:p>
          <a:p>
            <a:pPr marL="344488" indent="-225425">
              <a:buFont typeface="Wingdings" panose="05000000000000000000" pitchFamily="2" charset="2"/>
              <a:buChar char="Ø"/>
            </a:pPr>
            <a:r>
              <a:rPr lang="en-US" dirty="0" smtClean="0"/>
              <a:t>If a school district adopts a graduated sanction system they would exhaust their graduated sanctions prior to filing a complaint against a child/student </a:t>
            </a:r>
          </a:p>
          <a:p>
            <a:pPr marL="344488" indent="-225425">
              <a:buFont typeface="Wingdings" panose="05000000000000000000" pitchFamily="2" charset="2"/>
              <a:buChar char="Ø"/>
            </a:pPr>
            <a:r>
              <a:rPr lang="en-US" dirty="0" smtClean="0"/>
              <a:t>Graduated Sanction examples in Education Code Sec. 37.144:</a:t>
            </a:r>
          </a:p>
          <a:p>
            <a:pPr lvl="1">
              <a:buFont typeface="Wingdings" panose="05000000000000000000" pitchFamily="2" charset="2"/>
              <a:buChar char="§"/>
            </a:pPr>
            <a:r>
              <a:rPr lang="en-US" dirty="0" smtClean="0"/>
              <a:t>A </a:t>
            </a:r>
            <a:r>
              <a:rPr lang="en-US" dirty="0"/>
              <a:t>warning letter to be issued to the child and the child's parent or guardian that specifically states the child's alleged school offense and explains the consequences if the child engages in additional </a:t>
            </a:r>
            <a:r>
              <a:rPr lang="en-US" dirty="0" smtClean="0"/>
              <a:t>misconduct</a:t>
            </a:r>
            <a:endParaRPr lang="en-US" dirty="0"/>
          </a:p>
          <a:p>
            <a:pPr lvl="1">
              <a:buFont typeface="Wingdings" panose="05000000000000000000" pitchFamily="2" charset="2"/>
              <a:buChar char="§"/>
            </a:pPr>
            <a:r>
              <a:rPr lang="en-US" dirty="0" smtClean="0"/>
              <a:t>Performance </a:t>
            </a:r>
            <a:r>
              <a:rPr lang="en-US" dirty="0"/>
              <a:t>of school-based community service by the </a:t>
            </a:r>
            <a:r>
              <a:rPr lang="en-US" dirty="0" smtClean="0"/>
              <a:t>child</a:t>
            </a:r>
            <a:endParaRPr lang="en-US" dirty="0"/>
          </a:p>
          <a:p>
            <a:pPr lvl="1">
              <a:buFont typeface="Wingdings" panose="05000000000000000000" pitchFamily="2" charset="2"/>
              <a:buChar char="§"/>
            </a:pPr>
            <a:r>
              <a:rPr lang="en-US" dirty="0" smtClean="0"/>
              <a:t>Referral </a:t>
            </a:r>
            <a:r>
              <a:rPr lang="en-US" dirty="0"/>
              <a:t>of the child to counseling, community-based services, or other in-school or out-of-school services aimed at addressing the child's behavioral problems</a:t>
            </a:r>
          </a:p>
          <a:p>
            <a:pPr lvl="1"/>
            <a:endParaRPr lang="en-US" dirty="0" smtClean="0"/>
          </a:p>
          <a:p>
            <a:pPr lvl="1"/>
            <a:endParaRPr lang="en-US" dirty="0" smtClean="0"/>
          </a:p>
          <a:p>
            <a:pPr lvl="2"/>
            <a:endParaRPr lang="en-US" dirty="0" smtClean="0"/>
          </a:p>
        </p:txBody>
      </p:sp>
      <p:sp>
        <p:nvSpPr>
          <p:cNvPr id="4" name="Slide Number Placeholder 3"/>
          <p:cNvSpPr>
            <a:spLocks noGrp="1"/>
          </p:cNvSpPr>
          <p:nvPr>
            <p:ph type="sldNum" sz="quarter" idx="12"/>
          </p:nvPr>
        </p:nvSpPr>
        <p:spPr/>
        <p:txBody>
          <a:bodyPr/>
          <a:lstStyle/>
          <a:p>
            <a:fld id="{D2073752-6346-4907-B106-1E694E02F458}" type="slidenum">
              <a:rPr lang="en-US" smtClean="0"/>
              <a:t>19</a:t>
            </a:fld>
            <a:endParaRPr lang="en-US"/>
          </a:p>
        </p:txBody>
      </p:sp>
    </p:spTree>
    <p:extLst>
      <p:ext uri="{BB962C8B-B14F-4D97-AF65-F5344CB8AC3E}">
        <p14:creationId xmlns:p14="http://schemas.microsoft.com/office/powerpoint/2010/main" val="2572580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52978" y="365126"/>
            <a:ext cx="6562372" cy="921807"/>
          </a:xfrm>
        </p:spPr>
        <p:txBody>
          <a:bodyPr/>
          <a:lstStyle/>
          <a:p>
            <a:r>
              <a:rPr lang="en-US" b="1" dirty="0" smtClean="0"/>
              <a:t>New Legislation of the 83</a:t>
            </a:r>
            <a:r>
              <a:rPr lang="en-US" b="1" baseline="30000" dirty="0" smtClean="0"/>
              <a:t>rd</a:t>
            </a:r>
            <a:r>
              <a:rPr lang="en-US" b="1" dirty="0" smtClean="0"/>
              <a:t> Legislature</a:t>
            </a:r>
            <a:endParaRPr lang="en-US" b="1" dirty="0"/>
          </a:p>
        </p:txBody>
      </p:sp>
      <p:sp>
        <p:nvSpPr>
          <p:cNvPr id="5" name="Content Placeholder 4"/>
          <p:cNvSpPr>
            <a:spLocks noGrp="1"/>
          </p:cNvSpPr>
          <p:nvPr>
            <p:ph idx="1"/>
          </p:nvPr>
        </p:nvSpPr>
        <p:spPr>
          <a:xfrm>
            <a:off x="1952978" y="1433689"/>
            <a:ext cx="6562372" cy="3164815"/>
          </a:xfrm>
        </p:spPr>
        <p:txBody>
          <a:bodyPr/>
          <a:lstStyle/>
          <a:p>
            <a:pPr marL="344488" indent="-292100">
              <a:buFont typeface="Wingdings" panose="05000000000000000000" pitchFamily="2" charset="2"/>
              <a:buChar char="Ø"/>
            </a:pPr>
            <a:r>
              <a:rPr lang="en-US" dirty="0" smtClean="0"/>
              <a:t>Senate Bill 393 – West/Hinojosa/</a:t>
            </a:r>
            <a:r>
              <a:rPr lang="en-US" dirty="0" err="1" smtClean="0"/>
              <a:t>Whitmire</a:t>
            </a:r>
            <a:r>
              <a:rPr lang="en-US" dirty="0" smtClean="0"/>
              <a:t>; Lewis/S. Thompson – Effective 9/1/13</a:t>
            </a:r>
          </a:p>
          <a:p>
            <a:pPr marL="344488" indent="-292100">
              <a:buFont typeface="Wingdings" panose="05000000000000000000" pitchFamily="2" charset="2"/>
              <a:buChar char="Ø"/>
            </a:pPr>
            <a:endParaRPr lang="en-US" dirty="0" smtClean="0"/>
          </a:p>
          <a:p>
            <a:pPr marL="344488" indent="-292100">
              <a:buFont typeface="Wingdings" panose="05000000000000000000" pitchFamily="2" charset="2"/>
              <a:buChar char="Ø"/>
            </a:pPr>
            <a:r>
              <a:rPr lang="en-US" dirty="0" smtClean="0"/>
              <a:t>Senate Bill 1114 – </a:t>
            </a:r>
            <a:r>
              <a:rPr lang="en-US" dirty="0" err="1" smtClean="0"/>
              <a:t>Whitmire</a:t>
            </a:r>
            <a:r>
              <a:rPr lang="en-US" dirty="0" smtClean="0"/>
              <a:t>/West; </a:t>
            </a:r>
            <a:r>
              <a:rPr lang="en-US" dirty="0" err="1" smtClean="0"/>
              <a:t>Herrero</a:t>
            </a:r>
            <a:r>
              <a:rPr lang="en-US" dirty="0" smtClean="0"/>
              <a:t> – Effective 9/1/13</a:t>
            </a:r>
          </a:p>
          <a:p>
            <a:pPr marL="344488" indent="-292100">
              <a:buFont typeface="Wingdings" panose="05000000000000000000" pitchFamily="2" charset="2"/>
              <a:buChar char="Ø"/>
            </a:pPr>
            <a:endParaRPr lang="en-US" dirty="0" smtClean="0"/>
          </a:p>
          <a:p>
            <a:pPr marL="344488" indent="-292100">
              <a:buFont typeface="Wingdings" panose="05000000000000000000" pitchFamily="2" charset="2"/>
              <a:buChar char="Ø"/>
            </a:pPr>
            <a:r>
              <a:rPr lang="en-US" dirty="0" smtClean="0"/>
              <a:t>House Bill 528 – S. Turner/Giddings/Miles/Wu; </a:t>
            </a:r>
            <a:r>
              <a:rPr lang="en-US" dirty="0" err="1" smtClean="0"/>
              <a:t>Whitmire</a:t>
            </a:r>
            <a:r>
              <a:rPr lang="en-US" dirty="0" smtClean="0"/>
              <a:t> – Effective 1/1/14</a:t>
            </a:r>
            <a:endParaRPr lang="en-US" dirty="0"/>
          </a:p>
        </p:txBody>
      </p:sp>
      <p:sp>
        <p:nvSpPr>
          <p:cNvPr id="2" name="Slide Number Placeholder 1"/>
          <p:cNvSpPr>
            <a:spLocks noGrp="1"/>
          </p:cNvSpPr>
          <p:nvPr>
            <p:ph type="sldNum" sz="quarter" idx="12"/>
          </p:nvPr>
        </p:nvSpPr>
        <p:spPr/>
        <p:txBody>
          <a:bodyPr/>
          <a:lstStyle/>
          <a:p>
            <a:fld id="{D2073752-6346-4907-B106-1E694E02F458}" type="slidenum">
              <a:rPr lang="en-US" smtClean="0"/>
              <a:t>2</a:t>
            </a:fld>
            <a:endParaRPr lang="en-US"/>
          </a:p>
        </p:txBody>
      </p:sp>
    </p:spTree>
    <p:extLst>
      <p:ext uri="{BB962C8B-B14F-4D97-AF65-F5344CB8AC3E}">
        <p14:creationId xmlns:p14="http://schemas.microsoft.com/office/powerpoint/2010/main" val="16370855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365126"/>
            <a:ext cx="6686550" cy="1325563"/>
          </a:xfrm>
        </p:spPr>
        <p:txBody>
          <a:bodyPr/>
          <a:lstStyle/>
          <a:p>
            <a:r>
              <a:rPr lang="en-US" b="1" dirty="0" smtClean="0"/>
              <a:t>Must I go to the Court to File the Complaint?</a:t>
            </a:r>
            <a:endParaRPr lang="en-US" b="1" dirty="0"/>
          </a:p>
        </p:txBody>
      </p:sp>
      <p:sp>
        <p:nvSpPr>
          <p:cNvPr id="3" name="Content Placeholder 2"/>
          <p:cNvSpPr>
            <a:spLocks noGrp="1"/>
          </p:cNvSpPr>
          <p:nvPr>
            <p:ph idx="1"/>
          </p:nvPr>
        </p:nvSpPr>
        <p:spPr>
          <a:xfrm>
            <a:off x="1828799" y="1559168"/>
            <a:ext cx="6651381" cy="4758471"/>
          </a:xfrm>
        </p:spPr>
        <p:txBody>
          <a:bodyPr>
            <a:normAutofit/>
          </a:bodyPr>
          <a:lstStyle/>
          <a:p>
            <a:pPr>
              <a:buFont typeface="Wingdings" panose="05000000000000000000" pitchFamily="2" charset="2"/>
              <a:buChar char="Ø"/>
            </a:pPr>
            <a:r>
              <a:rPr lang="en-US" dirty="0" smtClean="0"/>
              <a:t>A complaint may be sworn before:</a:t>
            </a:r>
          </a:p>
          <a:p>
            <a:pPr lvl="1">
              <a:buFont typeface="Wingdings" panose="05000000000000000000" pitchFamily="2" charset="2"/>
              <a:buChar char="§"/>
            </a:pPr>
            <a:r>
              <a:rPr lang="en-US" dirty="0" smtClean="0"/>
              <a:t>Any officer authorized to administer oaths, including:</a:t>
            </a:r>
          </a:p>
          <a:p>
            <a:pPr lvl="2">
              <a:buFont typeface="Courier New" panose="02070309020205020404" pitchFamily="49" charset="0"/>
              <a:buChar char="o"/>
            </a:pPr>
            <a:r>
              <a:rPr lang="en-US" sz="1800" dirty="0" smtClean="0"/>
              <a:t>Judge, retired judge;</a:t>
            </a:r>
          </a:p>
          <a:p>
            <a:pPr lvl="2">
              <a:buFont typeface="Courier New" panose="02070309020205020404" pitchFamily="49" charset="0"/>
              <a:buChar char="o"/>
            </a:pPr>
            <a:r>
              <a:rPr lang="en-US" sz="1800" dirty="0" smtClean="0"/>
              <a:t>Notary public; or</a:t>
            </a:r>
          </a:p>
          <a:p>
            <a:pPr lvl="2">
              <a:buFont typeface="Courier New" panose="02070309020205020404" pitchFamily="49" charset="0"/>
              <a:buChar char="o"/>
            </a:pPr>
            <a:r>
              <a:rPr lang="en-US" sz="1800" b="1" dirty="0" smtClean="0"/>
              <a:t>A Peace Officer</a:t>
            </a:r>
          </a:p>
          <a:p>
            <a:pPr lvl="1">
              <a:buFont typeface="Wingdings" panose="05000000000000000000" pitchFamily="2" charset="2"/>
              <a:buChar char="§"/>
            </a:pPr>
            <a:r>
              <a:rPr lang="en-US" dirty="0" smtClean="0"/>
              <a:t>Municipal judge</a:t>
            </a:r>
          </a:p>
          <a:p>
            <a:pPr lvl="1">
              <a:buFont typeface="Wingdings" panose="05000000000000000000" pitchFamily="2" charset="2"/>
              <a:buChar char="§"/>
            </a:pPr>
            <a:r>
              <a:rPr lang="en-US" dirty="0" smtClean="0"/>
              <a:t>Clerk of the court or deputy clerk;</a:t>
            </a:r>
          </a:p>
          <a:p>
            <a:pPr lvl="1">
              <a:buFont typeface="Wingdings" panose="05000000000000000000" pitchFamily="2" charset="2"/>
              <a:buChar char="§"/>
            </a:pPr>
            <a:r>
              <a:rPr lang="en-US" dirty="0" smtClean="0"/>
              <a:t>City secretary; or</a:t>
            </a:r>
          </a:p>
          <a:p>
            <a:pPr lvl="1">
              <a:buFont typeface="Wingdings" panose="05000000000000000000" pitchFamily="2" charset="2"/>
              <a:buChar char="§"/>
            </a:pPr>
            <a:r>
              <a:rPr lang="en-US" dirty="0" smtClean="0"/>
              <a:t>City attorney or deputy city attorney.</a:t>
            </a:r>
          </a:p>
          <a:p>
            <a:pPr lvl="1"/>
            <a:endParaRPr lang="en-US" dirty="0" smtClean="0"/>
          </a:p>
          <a:p>
            <a:endParaRPr lang="en-US" dirty="0"/>
          </a:p>
        </p:txBody>
      </p:sp>
      <p:sp>
        <p:nvSpPr>
          <p:cNvPr id="4" name="Slide Number Placeholder 3"/>
          <p:cNvSpPr>
            <a:spLocks noGrp="1"/>
          </p:cNvSpPr>
          <p:nvPr>
            <p:ph type="sldNum" sz="quarter" idx="12"/>
          </p:nvPr>
        </p:nvSpPr>
        <p:spPr/>
        <p:txBody>
          <a:bodyPr/>
          <a:lstStyle/>
          <a:p>
            <a:fld id="{D2073752-6346-4907-B106-1E694E02F458}" type="slidenum">
              <a:rPr lang="en-US" smtClean="0"/>
              <a:t>20</a:t>
            </a:fld>
            <a:endParaRPr lang="en-US"/>
          </a:p>
        </p:txBody>
      </p:sp>
    </p:spTree>
    <p:extLst>
      <p:ext uri="{BB962C8B-B14F-4D97-AF65-F5344CB8AC3E}">
        <p14:creationId xmlns:p14="http://schemas.microsoft.com/office/powerpoint/2010/main" val="3180130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0522" y="365126"/>
            <a:ext cx="6674827" cy="1325563"/>
          </a:xfrm>
        </p:spPr>
        <p:txBody>
          <a:bodyPr>
            <a:normAutofit/>
          </a:bodyPr>
          <a:lstStyle/>
          <a:p>
            <a:r>
              <a:rPr lang="en-US" b="1" dirty="0" smtClean="0"/>
              <a:t>Can Prosecutors Ignore Complaints that are Filed?</a:t>
            </a:r>
            <a:endParaRPr lang="en-US" b="1" dirty="0"/>
          </a:p>
        </p:txBody>
      </p:sp>
      <p:sp>
        <p:nvSpPr>
          <p:cNvPr id="3" name="Content Placeholder 2"/>
          <p:cNvSpPr>
            <a:spLocks noGrp="1"/>
          </p:cNvSpPr>
          <p:nvPr>
            <p:ph idx="1"/>
          </p:nvPr>
        </p:nvSpPr>
        <p:spPr>
          <a:xfrm>
            <a:off x="1828800" y="1825625"/>
            <a:ext cx="6686550" cy="4351338"/>
          </a:xfrm>
        </p:spPr>
        <p:txBody>
          <a:bodyPr>
            <a:normAutofit/>
          </a:bodyPr>
          <a:lstStyle/>
          <a:p>
            <a:pPr marL="225425" indent="-225425">
              <a:buFont typeface="Wingdings" panose="05000000000000000000" pitchFamily="2" charset="2"/>
              <a:buChar char="Ø"/>
            </a:pPr>
            <a:r>
              <a:rPr lang="en-US" dirty="0" smtClean="0"/>
              <a:t>Prosecutors have </a:t>
            </a:r>
            <a:r>
              <a:rPr lang="en-US" dirty="0" smtClean="0"/>
              <a:t>prosecutorial discretion on pursuing or filing a complaint, just as in any other offense. </a:t>
            </a:r>
          </a:p>
          <a:p>
            <a:pPr marL="225425" indent="-225425">
              <a:buFont typeface="Wingdings" panose="05000000000000000000" pitchFamily="2" charset="2"/>
              <a:buChar char="Ø"/>
            </a:pPr>
            <a:endParaRPr lang="en-US" dirty="0" smtClean="0"/>
          </a:p>
          <a:p>
            <a:pPr marL="225425" indent="-225425">
              <a:buFont typeface="Wingdings" panose="05000000000000000000" pitchFamily="2" charset="2"/>
              <a:buChar char="Ø"/>
            </a:pPr>
            <a:r>
              <a:rPr lang="en-US" dirty="0" smtClean="0"/>
              <a:t>Education Code Sec. 37.147 allows prosecutors to adopt rules in their jurisdiction pertaining to the filing of a complaint.</a:t>
            </a:r>
          </a:p>
          <a:p>
            <a:endParaRPr lang="en-US" dirty="0"/>
          </a:p>
        </p:txBody>
      </p:sp>
      <p:sp>
        <p:nvSpPr>
          <p:cNvPr id="4" name="Slide Number Placeholder 3"/>
          <p:cNvSpPr>
            <a:spLocks noGrp="1"/>
          </p:cNvSpPr>
          <p:nvPr>
            <p:ph type="sldNum" sz="quarter" idx="12"/>
          </p:nvPr>
        </p:nvSpPr>
        <p:spPr/>
        <p:txBody>
          <a:bodyPr/>
          <a:lstStyle/>
          <a:p>
            <a:fld id="{D2073752-6346-4907-B106-1E694E02F458}" type="slidenum">
              <a:rPr lang="en-US" smtClean="0"/>
              <a:t>21</a:t>
            </a:fld>
            <a:endParaRPr lang="en-US"/>
          </a:p>
        </p:txBody>
      </p:sp>
    </p:spTree>
    <p:extLst>
      <p:ext uri="{BB962C8B-B14F-4D97-AF65-F5344CB8AC3E}">
        <p14:creationId xmlns:p14="http://schemas.microsoft.com/office/powerpoint/2010/main" val="8052016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0862" y="365126"/>
            <a:ext cx="6604488" cy="1325563"/>
          </a:xfrm>
        </p:spPr>
        <p:txBody>
          <a:bodyPr>
            <a:normAutofit fontScale="90000"/>
          </a:bodyPr>
          <a:lstStyle/>
          <a:p>
            <a:r>
              <a:rPr lang="en-US" b="1" dirty="0" smtClean="0"/>
              <a:t>Issues of Capacity that </a:t>
            </a:r>
            <a:r>
              <a:rPr lang="en-US" b="1" u="sng" dirty="0" smtClean="0"/>
              <a:t>May</a:t>
            </a:r>
            <a:r>
              <a:rPr lang="en-US" b="1" dirty="0" smtClean="0"/>
              <a:t> Be Raised for Fine-Only Offenses or Violation of Ordinance</a:t>
            </a:r>
            <a:endParaRPr lang="en-US" b="1" dirty="0"/>
          </a:p>
        </p:txBody>
      </p:sp>
      <p:sp>
        <p:nvSpPr>
          <p:cNvPr id="3" name="Content Placeholder 2"/>
          <p:cNvSpPr>
            <a:spLocks noGrp="1"/>
          </p:cNvSpPr>
          <p:nvPr>
            <p:ph idx="1"/>
          </p:nvPr>
        </p:nvSpPr>
        <p:spPr>
          <a:xfrm>
            <a:off x="1934308" y="1642294"/>
            <a:ext cx="6581042" cy="5005754"/>
          </a:xfrm>
        </p:spPr>
        <p:txBody>
          <a:bodyPr>
            <a:normAutofit/>
          </a:bodyPr>
          <a:lstStyle/>
          <a:p>
            <a:pPr marL="338137" lvl="1" indent="-285750">
              <a:spcBef>
                <a:spcPts val="750"/>
              </a:spcBef>
              <a:buFont typeface="Wingdings" panose="05000000000000000000" pitchFamily="2" charset="2"/>
              <a:buChar char="Ø"/>
            </a:pPr>
            <a:r>
              <a:rPr lang="en-US" dirty="0"/>
              <a:t>A child between the ages of 10 and 15 is presumed to be incapable of committing a fine-only misdemeanor (other than juvenile curfew order) </a:t>
            </a:r>
            <a:r>
              <a:rPr lang="en-US" dirty="0" smtClean="0"/>
              <a:t>(Penal Code 8.07)</a:t>
            </a:r>
          </a:p>
          <a:p>
            <a:pPr marL="628650" lvl="2" indent="-285750">
              <a:spcBef>
                <a:spcPts val="750"/>
              </a:spcBef>
              <a:buFont typeface="Wingdings" panose="05000000000000000000" pitchFamily="2" charset="2"/>
              <a:buChar char="§"/>
            </a:pPr>
            <a:r>
              <a:rPr lang="en-US" dirty="0" smtClean="0"/>
              <a:t>Is not a bar to prosecution or filing of a charge</a:t>
            </a:r>
            <a:endParaRPr lang="en-US" dirty="0"/>
          </a:p>
          <a:p>
            <a:pPr marL="628650" lvl="2" indent="-285750">
              <a:spcBef>
                <a:spcPts val="750"/>
              </a:spcBef>
              <a:buFont typeface="Wingdings" panose="05000000000000000000" pitchFamily="2" charset="2"/>
              <a:buChar char="§"/>
            </a:pPr>
            <a:r>
              <a:rPr lang="en-US" dirty="0" smtClean="0"/>
              <a:t>The prosecutor must overcome the presumption</a:t>
            </a:r>
            <a:endParaRPr lang="en-US" dirty="0"/>
          </a:p>
          <a:p>
            <a:pPr marL="628650" lvl="2" indent="-285750">
              <a:spcBef>
                <a:spcPts val="750"/>
              </a:spcBef>
              <a:buFont typeface="Wingdings" panose="05000000000000000000" pitchFamily="2" charset="2"/>
              <a:buChar char="§"/>
            </a:pPr>
            <a:r>
              <a:rPr lang="en-US" dirty="0" smtClean="0"/>
              <a:t>Prosecutor must </a:t>
            </a:r>
            <a:r>
              <a:rPr lang="en-US" dirty="0"/>
              <a:t>prove child had sufficient capacity to understand </a:t>
            </a:r>
            <a:r>
              <a:rPr lang="en-US" dirty="0" smtClean="0"/>
              <a:t>conduct</a:t>
            </a:r>
          </a:p>
          <a:p>
            <a:pPr marL="628650" lvl="2" indent="-285750">
              <a:spcBef>
                <a:spcPts val="750"/>
              </a:spcBef>
              <a:buFont typeface="Wingdings" panose="05000000000000000000" pitchFamily="2" charset="2"/>
              <a:buChar char="§"/>
            </a:pPr>
            <a:r>
              <a:rPr lang="en-US" dirty="0" smtClean="0"/>
              <a:t>Doesn’t apply to curfew violations</a:t>
            </a:r>
            <a:endParaRPr lang="en-US" dirty="0"/>
          </a:p>
          <a:p>
            <a:pPr marL="338137" indent="-285750">
              <a:buFont typeface="Wingdings" panose="05000000000000000000" pitchFamily="2" charset="2"/>
              <a:buChar char="Ø"/>
            </a:pPr>
            <a:r>
              <a:rPr lang="en-US" sz="1800" dirty="0" smtClean="0"/>
              <a:t>Child with mental illness or developmental disability who (1) lacks capacity to understand proceedings, unable to assist in defense, or is unfit to proceed OR (2) lacks sufficient capacity to appreciate the wrongfulness of the child’s own conduct or conform to the law (Penal Code 8.08)</a:t>
            </a:r>
          </a:p>
          <a:p>
            <a:pPr lvl="1">
              <a:buFont typeface="Wingdings" panose="05000000000000000000" pitchFamily="2" charset="2"/>
              <a:buChar char="§"/>
            </a:pPr>
            <a:r>
              <a:rPr lang="en-US" sz="1500" dirty="0" smtClean="0"/>
              <a:t>Can be raised by court, prosecutor, defense, person standing in parental relation to defendant</a:t>
            </a:r>
          </a:p>
          <a:p>
            <a:pPr lvl="1">
              <a:buFont typeface="Wingdings" panose="05000000000000000000" pitchFamily="2" charset="2"/>
              <a:buChar char="§"/>
            </a:pPr>
            <a:r>
              <a:rPr lang="en-US" sz="1500" dirty="0" smtClean="0"/>
              <a:t>Court may dismiss complaint (after notice to state) if probable cause of this</a:t>
            </a:r>
          </a:p>
          <a:p>
            <a:pPr lvl="1">
              <a:buFont typeface="Wingdings" panose="05000000000000000000" pitchFamily="2" charset="2"/>
              <a:buChar char="§"/>
            </a:pPr>
            <a:r>
              <a:rPr lang="en-US" sz="1500" dirty="0" smtClean="0"/>
              <a:t>May be appealed</a:t>
            </a:r>
          </a:p>
          <a:p>
            <a:pPr lvl="1">
              <a:buFont typeface="Wingdings" panose="05000000000000000000" pitchFamily="2" charset="2"/>
              <a:buChar char="§"/>
            </a:pPr>
            <a:r>
              <a:rPr lang="en-US" sz="1500" dirty="0" smtClean="0"/>
              <a:t>Subsequent complaints against that child shall be referred to juvenile court</a:t>
            </a:r>
          </a:p>
          <a:p>
            <a:pPr lvl="1"/>
            <a:endParaRPr lang="en-US" sz="1500" dirty="0" smtClean="0"/>
          </a:p>
          <a:p>
            <a:pPr lvl="1"/>
            <a:endParaRPr lang="en-US" sz="1500" dirty="0" smtClean="0"/>
          </a:p>
          <a:p>
            <a:pPr lvl="1"/>
            <a:endParaRPr lang="en-US" dirty="0"/>
          </a:p>
        </p:txBody>
      </p:sp>
      <p:sp>
        <p:nvSpPr>
          <p:cNvPr id="4" name="Slide Number Placeholder 3"/>
          <p:cNvSpPr>
            <a:spLocks noGrp="1"/>
          </p:cNvSpPr>
          <p:nvPr>
            <p:ph type="sldNum" sz="quarter" idx="12"/>
          </p:nvPr>
        </p:nvSpPr>
        <p:spPr/>
        <p:txBody>
          <a:bodyPr/>
          <a:lstStyle/>
          <a:p>
            <a:fld id="{D2073752-6346-4907-B106-1E694E02F458}" type="slidenum">
              <a:rPr lang="en-US" smtClean="0"/>
              <a:t>22</a:t>
            </a:fld>
            <a:endParaRPr lang="en-US"/>
          </a:p>
        </p:txBody>
      </p:sp>
    </p:spTree>
    <p:extLst>
      <p:ext uri="{BB962C8B-B14F-4D97-AF65-F5344CB8AC3E}">
        <p14:creationId xmlns:p14="http://schemas.microsoft.com/office/powerpoint/2010/main" val="25045178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3968" y="365126"/>
            <a:ext cx="6651381" cy="1325563"/>
          </a:xfrm>
        </p:spPr>
        <p:txBody>
          <a:bodyPr/>
          <a:lstStyle/>
          <a:p>
            <a:r>
              <a:rPr lang="en-US" b="1" dirty="0" smtClean="0"/>
              <a:t>Can Courts Ignore Complaints that are Filed?</a:t>
            </a:r>
            <a:endParaRPr lang="en-US" b="1" dirty="0"/>
          </a:p>
        </p:txBody>
      </p:sp>
      <p:sp>
        <p:nvSpPr>
          <p:cNvPr id="3" name="Content Placeholder 2"/>
          <p:cNvSpPr>
            <a:spLocks noGrp="1"/>
          </p:cNvSpPr>
          <p:nvPr>
            <p:ph idx="1"/>
          </p:nvPr>
        </p:nvSpPr>
        <p:spPr>
          <a:xfrm>
            <a:off x="1828800" y="1825625"/>
            <a:ext cx="6686550" cy="4351338"/>
          </a:xfrm>
        </p:spPr>
        <p:txBody>
          <a:bodyPr/>
          <a:lstStyle/>
          <a:p>
            <a:pPr marL="225425" indent="-225425">
              <a:buFont typeface="Wingdings" panose="05000000000000000000" pitchFamily="2" charset="2"/>
              <a:buChar char="Ø"/>
            </a:pPr>
            <a:r>
              <a:rPr lang="en-US" dirty="0" smtClean="0"/>
              <a:t>Courts cannot ignore complaints that are filed before them</a:t>
            </a:r>
          </a:p>
          <a:p>
            <a:pPr marL="225425" indent="-225425">
              <a:buFont typeface="Wingdings" panose="05000000000000000000" pitchFamily="2" charset="2"/>
              <a:buChar char="Ø"/>
            </a:pPr>
            <a:r>
              <a:rPr lang="en-US" dirty="0" smtClean="0"/>
              <a:t>Courts must </a:t>
            </a:r>
            <a:r>
              <a:rPr lang="en-US" dirty="0"/>
              <a:t>dismiss </a:t>
            </a:r>
            <a:r>
              <a:rPr lang="en-US" dirty="0" smtClean="0"/>
              <a:t>failure to attend school cases </a:t>
            </a:r>
            <a:r>
              <a:rPr lang="en-US" dirty="0"/>
              <a:t>if </a:t>
            </a:r>
            <a:r>
              <a:rPr lang="en-US" dirty="0" smtClean="0"/>
              <a:t>the complaint is </a:t>
            </a:r>
            <a:r>
              <a:rPr lang="en-US" dirty="0"/>
              <a:t>not filed in compliance with the filing </a:t>
            </a:r>
            <a:r>
              <a:rPr lang="en-US" dirty="0" smtClean="0"/>
              <a:t>requirements of </a:t>
            </a:r>
            <a:r>
              <a:rPr lang="en-US" dirty="0"/>
              <a:t>Education Code Sec. </a:t>
            </a:r>
            <a:r>
              <a:rPr lang="en-US" dirty="0" smtClean="0"/>
              <a:t>25.0915(b)</a:t>
            </a:r>
          </a:p>
          <a:p>
            <a:pPr lvl="1">
              <a:buFont typeface="Wingdings" panose="05000000000000000000" pitchFamily="2" charset="2"/>
              <a:buChar char="§"/>
            </a:pPr>
            <a:r>
              <a:rPr lang="en-US" dirty="0" smtClean="0"/>
              <a:t>Must be accompanied by a statement from the student’s school stating that:</a:t>
            </a:r>
          </a:p>
          <a:p>
            <a:pPr lvl="2">
              <a:buFont typeface="Courier New" panose="02070309020205020404" pitchFamily="49" charset="0"/>
              <a:buChar char="o"/>
            </a:pPr>
            <a:r>
              <a:rPr lang="en-US" dirty="0" smtClean="0"/>
              <a:t>School applied truancy prevention measures that must be adopted; and</a:t>
            </a:r>
          </a:p>
          <a:p>
            <a:pPr lvl="2">
              <a:buFont typeface="Courier New" panose="02070309020205020404" pitchFamily="49" charset="0"/>
              <a:buChar char="o"/>
            </a:pPr>
            <a:r>
              <a:rPr lang="en-US" dirty="0" smtClean="0"/>
              <a:t>Truancy prevention measures failed to meaningfully address the student’s school attendance</a:t>
            </a:r>
          </a:p>
          <a:p>
            <a:pPr lvl="1">
              <a:buFont typeface="Wingdings" panose="05000000000000000000" pitchFamily="2" charset="2"/>
              <a:buChar char="§"/>
            </a:pPr>
            <a:r>
              <a:rPr lang="en-US" dirty="0" smtClean="0"/>
              <a:t>Must specify whether the student is eligible for or receives special education services</a:t>
            </a:r>
            <a:endParaRPr lang="en-US" dirty="0"/>
          </a:p>
        </p:txBody>
      </p:sp>
      <p:sp>
        <p:nvSpPr>
          <p:cNvPr id="4" name="Slide Number Placeholder 3"/>
          <p:cNvSpPr>
            <a:spLocks noGrp="1"/>
          </p:cNvSpPr>
          <p:nvPr>
            <p:ph type="sldNum" sz="quarter" idx="12"/>
          </p:nvPr>
        </p:nvSpPr>
        <p:spPr/>
        <p:txBody>
          <a:bodyPr/>
          <a:lstStyle/>
          <a:p>
            <a:fld id="{D2073752-6346-4907-B106-1E694E02F458}" type="slidenum">
              <a:rPr lang="en-US" smtClean="0"/>
              <a:t>23</a:t>
            </a:fld>
            <a:endParaRPr lang="en-US"/>
          </a:p>
        </p:txBody>
      </p:sp>
    </p:spTree>
    <p:extLst>
      <p:ext uri="{BB962C8B-B14F-4D97-AF65-F5344CB8AC3E}">
        <p14:creationId xmlns:p14="http://schemas.microsoft.com/office/powerpoint/2010/main" val="25406057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365126"/>
            <a:ext cx="6686550" cy="1325563"/>
          </a:xfrm>
        </p:spPr>
        <p:txBody>
          <a:bodyPr/>
          <a:lstStyle/>
          <a:p>
            <a:r>
              <a:rPr lang="en-US" b="1" dirty="0" smtClean="0"/>
              <a:t>Can 17 and 18-Year-Old Students be Ticketed?</a:t>
            </a:r>
            <a:endParaRPr lang="en-US" b="1" dirty="0"/>
          </a:p>
        </p:txBody>
      </p:sp>
      <p:sp>
        <p:nvSpPr>
          <p:cNvPr id="3" name="Content Placeholder 2"/>
          <p:cNvSpPr>
            <a:spLocks noGrp="1"/>
          </p:cNvSpPr>
          <p:nvPr>
            <p:ph idx="1"/>
          </p:nvPr>
        </p:nvSpPr>
        <p:spPr>
          <a:xfrm>
            <a:off x="1828800" y="1825625"/>
            <a:ext cx="6686550" cy="4351338"/>
          </a:xfrm>
        </p:spPr>
        <p:txBody>
          <a:bodyPr/>
          <a:lstStyle/>
          <a:p>
            <a:pPr marL="292100" indent="-239713">
              <a:buFont typeface="Wingdings" panose="05000000000000000000" pitchFamily="2" charset="2"/>
              <a:buChar char="Ø"/>
            </a:pPr>
            <a:r>
              <a:rPr lang="en-US" dirty="0" smtClean="0"/>
              <a:t>17 and 18-year-old students are not considered to be children under the Code of Criminal Procedure Art.  45.058(h) and thus can still receive citations/tickets, regardless of whether they occur on school campuses </a:t>
            </a:r>
          </a:p>
          <a:p>
            <a:endParaRPr lang="en-US" dirty="0" smtClean="0"/>
          </a:p>
          <a:p>
            <a:pPr marL="292100" indent="-239713">
              <a:buFont typeface="Wingdings" panose="05000000000000000000" pitchFamily="2" charset="2"/>
              <a:buChar char="Ø"/>
            </a:pPr>
            <a:r>
              <a:rPr lang="en-US" dirty="0" smtClean="0"/>
              <a:t>17 and 18-year-olds students may not receive citations for disruption of class (if committed on their own campus) or disruption of transportation (if committed on a vehicle owned or operated by a county or independent school district) - Education Code Sec. 37.124 and 37.126.</a:t>
            </a:r>
            <a:endParaRPr lang="en-US" dirty="0"/>
          </a:p>
        </p:txBody>
      </p:sp>
      <p:sp>
        <p:nvSpPr>
          <p:cNvPr id="4" name="Slide Number Placeholder 3"/>
          <p:cNvSpPr>
            <a:spLocks noGrp="1"/>
          </p:cNvSpPr>
          <p:nvPr>
            <p:ph type="sldNum" sz="quarter" idx="12"/>
          </p:nvPr>
        </p:nvSpPr>
        <p:spPr/>
        <p:txBody>
          <a:bodyPr/>
          <a:lstStyle/>
          <a:p>
            <a:fld id="{D2073752-6346-4907-B106-1E694E02F458}" type="slidenum">
              <a:rPr lang="en-US" smtClean="0"/>
              <a:t>24</a:t>
            </a:fld>
            <a:endParaRPr lang="en-US"/>
          </a:p>
        </p:txBody>
      </p:sp>
    </p:spTree>
    <p:extLst>
      <p:ext uri="{BB962C8B-B14F-4D97-AF65-F5344CB8AC3E}">
        <p14:creationId xmlns:p14="http://schemas.microsoft.com/office/powerpoint/2010/main" val="1239583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365126"/>
            <a:ext cx="6686550" cy="1325563"/>
          </a:xfrm>
        </p:spPr>
        <p:txBody>
          <a:bodyPr/>
          <a:lstStyle/>
          <a:p>
            <a:r>
              <a:rPr lang="en-US" b="1" dirty="0" smtClean="0"/>
              <a:t>What Options are Available to School Administrators in regards to Fighting?</a:t>
            </a:r>
            <a:endParaRPr lang="en-US" b="1" dirty="0"/>
          </a:p>
        </p:txBody>
      </p:sp>
      <p:sp>
        <p:nvSpPr>
          <p:cNvPr id="3" name="Content Placeholder 2"/>
          <p:cNvSpPr>
            <a:spLocks noGrp="1"/>
          </p:cNvSpPr>
          <p:nvPr>
            <p:ph idx="1"/>
          </p:nvPr>
        </p:nvSpPr>
        <p:spPr>
          <a:xfrm>
            <a:off x="1852246" y="1758461"/>
            <a:ext cx="6686550" cy="4594837"/>
          </a:xfrm>
        </p:spPr>
        <p:txBody>
          <a:bodyPr>
            <a:normAutofit lnSpcReduction="10000"/>
          </a:bodyPr>
          <a:lstStyle/>
          <a:p>
            <a:pPr marL="292100" indent="-292100">
              <a:buFont typeface="Wingdings" panose="05000000000000000000" pitchFamily="2" charset="2"/>
              <a:buChar char="Ø"/>
            </a:pPr>
            <a:r>
              <a:rPr lang="en-US" dirty="0" smtClean="0"/>
              <a:t>Internal School Discipline</a:t>
            </a:r>
          </a:p>
          <a:p>
            <a:pPr marL="292100" indent="-292100">
              <a:buFont typeface="Wingdings" panose="05000000000000000000" pitchFamily="2" charset="2"/>
              <a:buChar char="Ø"/>
            </a:pPr>
            <a:r>
              <a:rPr lang="en-US" dirty="0" smtClean="0"/>
              <a:t>Graduated Sanctions</a:t>
            </a:r>
          </a:p>
          <a:p>
            <a:pPr marL="292100" indent="-292100">
              <a:buFont typeface="Wingdings" panose="05000000000000000000" pitchFamily="2" charset="2"/>
              <a:buChar char="Ø"/>
            </a:pPr>
            <a:r>
              <a:rPr lang="en-US" dirty="0" smtClean="0"/>
              <a:t>Informal Diversions </a:t>
            </a:r>
            <a:r>
              <a:rPr lang="en-US" dirty="0" smtClean="0"/>
              <a:t>(i.e. first offender programs, </a:t>
            </a:r>
            <a:r>
              <a:rPr lang="en-US" dirty="0" err="1" smtClean="0"/>
              <a:t>etc</a:t>
            </a:r>
            <a:r>
              <a:rPr lang="en-US" dirty="0" smtClean="0"/>
              <a:t>)</a:t>
            </a:r>
            <a:endParaRPr lang="en-US" dirty="0" smtClean="0"/>
          </a:p>
          <a:p>
            <a:pPr marL="292100" indent="-292100">
              <a:buFont typeface="Wingdings" panose="05000000000000000000" pitchFamily="2" charset="2"/>
              <a:buChar char="Ø"/>
            </a:pPr>
            <a:r>
              <a:rPr lang="en-US" dirty="0" smtClean="0"/>
              <a:t>Juvenile Case Manager interventions</a:t>
            </a:r>
          </a:p>
          <a:p>
            <a:pPr marL="292100" indent="-292100">
              <a:buFont typeface="Wingdings" panose="05000000000000000000" pitchFamily="2" charset="2"/>
              <a:buChar char="Ø"/>
            </a:pPr>
            <a:r>
              <a:rPr lang="en-US" dirty="0" smtClean="0"/>
              <a:t>Potential charging offenses for fighting, including mutual combat (not an exhaustive list):</a:t>
            </a:r>
          </a:p>
          <a:p>
            <a:pPr lvl="1">
              <a:buFont typeface="Wingdings" panose="05000000000000000000" pitchFamily="2" charset="2"/>
              <a:buChar char="§"/>
            </a:pPr>
            <a:r>
              <a:rPr lang="en-US" dirty="0" smtClean="0"/>
              <a:t>Disorderly Conduct –Class C (Penal Code 42.01 (a)(6))</a:t>
            </a:r>
          </a:p>
          <a:p>
            <a:pPr lvl="1">
              <a:buFont typeface="Wingdings" panose="05000000000000000000" pitchFamily="2" charset="2"/>
              <a:buChar char="§"/>
            </a:pPr>
            <a:r>
              <a:rPr lang="en-US" dirty="0" smtClean="0"/>
              <a:t>Assault threat or offensive contact – Class C (Penal Code 22.01(a)(2) or (3))</a:t>
            </a:r>
          </a:p>
          <a:p>
            <a:pPr lvl="1">
              <a:buFont typeface="Wingdings" panose="05000000000000000000" pitchFamily="2" charset="2"/>
              <a:buChar char="§"/>
            </a:pPr>
            <a:r>
              <a:rPr lang="en-US" dirty="0" smtClean="0"/>
              <a:t>Assault with bodily injury – Class A (Penal Code 22.01(a)(1))</a:t>
            </a:r>
          </a:p>
          <a:p>
            <a:pPr lvl="1">
              <a:buFont typeface="Wingdings" panose="05000000000000000000" pitchFamily="2" charset="2"/>
              <a:buChar char="§"/>
            </a:pPr>
            <a:r>
              <a:rPr lang="en-US" dirty="0" smtClean="0"/>
              <a:t>Aggravated Assault (with serious bodily injury or use of a deadly weapon) – 2</a:t>
            </a:r>
            <a:r>
              <a:rPr lang="en-US" baseline="30000" dirty="0" smtClean="0"/>
              <a:t>nd</a:t>
            </a:r>
            <a:r>
              <a:rPr lang="en-US" dirty="0" smtClean="0"/>
              <a:t> degree felony (Penal Code 22.02(a)(1) and (2))</a:t>
            </a:r>
          </a:p>
          <a:p>
            <a:pPr lvl="1">
              <a:buFont typeface="Wingdings" panose="05000000000000000000" pitchFamily="2" charset="2"/>
              <a:buChar char="§"/>
            </a:pPr>
            <a:endParaRPr lang="en-US" dirty="0"/>
          </a:p>
          <a:p>
            <a:pPr marL="292100" lvl="1" indent="-292100">
              <a:spcBef>
                <a:spcPts val="750"/>
              </a:spcBef>
              <a:buFont typeface="Wingdings" panose="05000000000000000000" pitchFamily="2" charset="2"/>
              <a:buChar char="Ø"/>
            </a:pPr>
            <a:r>
              <a:rPr lang="en-US" sz="2100" dirty="0"/>
              <a:t>A child/student under 12 years of age can’t be charged with certain offenses of disorderly conduct</a:t>
            </a:r>
          </a:p>
          <a:p>
            <a:pPr lvl="1"/>
            <a:endParaRPr lang="en-US" dirty="0"/>
          </a:p>
        </p:txBody>
      </p:sp>
      <p:sp>
        <p:nvSpPr>
          <p:cNvPr id="4" name="Slide Number Placeholder 3"/>
          <p:cNvSpPr>
            <a:spLocks noGrp="1"/>
          </p:cNvSpPr>
          <p:nvPr>
            <p:ph type="sldNum" sz="quarter" idx="12"/>
          </p:nvPr>
        </p:nvSpPr>
        <p:spPr/>
        <p:txBody>
          <a:bodyPr/>
          <a:lstStyle/>
          <a:p>
            <a:fld id="{D2073752-6346-4907-B106-1E694E02F458}" type="slidenum">
              <a:rPr lang="en-US" smtClean="0"/>
              <a:t>25</a:t>
            </a:fld>
            <a:endParaRPr lang="en-US"/>
          </a:p>
        </p:txBody>
      </p:sp>
    </p:spTree>
    <p:extLst>
      <p:ext uri="{BB962C8B-B14F-4D97-AF65-F5344CB8AC3E}">
        <p14:creationId xmlns:p14="http://schemas.microsoft.com/office/powerpoint/2010/main" val="598916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365126"/>
            <a:ext cx="6686550" cy="1325563"/>
          </a:xfrm>
        </p:spPr>
        <p:txBody>
          <a:bodyPr/>
          <a:lstStyle/>
          <a:p>
            <a:r>
              <a:rPr lang="en-US" b="1" dirty="0" smtClean="0"/>
              <a:t>What Options are Available to School </a:t>
            </a:r>
            <a:r>
              <a:rPr lang="en-US" b="1" dirty="0"/>
              <a:t>A</a:t>
            </a:r>
            <a:r>
              <a:rPr lang="en-US" b="1" dirty="0" smtClean="0"/>
              <a:t>dministrators </a:t>
            </a:r>
            <a:r>
              <a:rPr lang="en-US" b="1" dirty="0"/>
              <a:t>R</a:t>
            </a:r>
            <a:r>
              <a:rPr lang="en-US" b="1" dirty="0" smtClean="0"/>
              <a:t>elated to Possession? </a:t>
            </a:r>
            <a:endParaRPr lang="en-US" b="1" dirty="0"/>
          </a:p>
        </p:txBody>
      </p:sp>
      <p:sp>
        <p:nvSpPr>
          <p:cNvPr id="3" name="Content Placeholder 2"/>
          <p:cNvSpPr>
            <a:spLocks noGrp="1"/>
          </p:cNvSpPr>
          <p:nvPr>
            <p:ph idx="1"/>
          </p:nvPr>
        </p:nvSpPr>
        <p:spPr>
          <a:xfrm>
            <a:off x="1840522" y="1676400"/>
            <a:ext cx="6674827" cy="4500563"/>
          </a:xfrm>
        </p:spPr>
        <p:txBody>
          <a:bodyPr>
            <a:normAutofit fontScale="92500"/>
          </a:bodyPr>
          <a:lstStyle/>
          <a:p>
            <a:pPr marL="225425" indent="-225425">
              <a:buFont typeface="Wingdings" panose="05000000000000000000" pitchFamily="2" charset="2"/>
              <a:buChar char="Ø"/>
            </a:pPr>
            <a:r>
              <a:rPr lang="en-US" b="1" dirty="0" smtClean="0"/>
              <a:t>Drugs (not an exhaustive list):</a:t>
            </a:r>
          </a:p>
          <a:p>
            <a:pPr marL="344488">
              <a:buFont typeface="Wingdings" panose="05000000000000000000" pitchFamily="2" charset="2"/>
              <a:buChar char="§"/>
            </a:pPr>
            <a:r>
              <a:rPr lang="en-US" sz="1800" dirty="0" smtClean="0"/>
              <a:t>Possession of Substance in Penalty Group 1, 1-A, 2 and 2A (Health &amp; Safety Code Sec. 481,115, 1151, 116,1161) – Felony depending on amount.</a:t>
            </a:r>
          </a:p>
          <a:p>
            <a:pPr marL="344488">
              <a:buFont typeface="Wingdings" panose="05000000000000000000" pitchFamily="2" charset="2"/>
              <a:buChar char="§"/>
            </a:pPr>
            <a:r>
              <a:rPr lang="en-US" sz="1800" dirty="0" smtClean="0"/>
              <a:t>Possession of Substance in Penalty Group 3  (Health &amp; Safety Code Sec. 481.117) – Class A Misdemeanor or felony depending on amount.</a:t>
            </a:r>
          </a:p>
          <a:p>
            <a:pPr marL="344488">
              <a:buFont typeface="Wingdings" panose="05000000000000000000" pitchFamily="2" charset="2"/>
              <a:buChar char="§"/>
            </a:pPr>
            <a:r>
              <a:rPr lang="en-US" sz="1800" dirty="0" smtClean="0"/>
              <a:t>Possession of Substance in Penalty Group 4 (Health &amp; Safety Code Sec. 481,118) – Class B misdemeanor or felony depending on amount.</a:t>
            </a:r>
          </a:p>
          <a:p>
            <a:pPr marL="344488">
              <a:buFont typeface="Wingdings" panose="05000000000000000000" pitchFamily="2" charset="2"/>
              <a:buChar char="§"/>
            </a:pPr>
            <a:r>
              <a:rPr lang="en-US" sz="1800" dirty="0" smtClean="0"/>
              <a:t>Possession of Miscellaneous Substances (Health &amp; Safety Code Sec. 481.119) – Class A or B misdemeanor.</a:t>
            </a:r>
          </a:p>
          <a:p>
            <a:pPr marL="344488">
              <a:buFont typeface="Wingdings" panose="05000000000000000000" pitchFamily="2" charset="2"/>
              <a:buChar char="§"/>
            </a:pPr>
            <a:r>
              <a:rPr lang="en-US" sz="1800" dirty="0" smtClean="0"/>
              <a:t>Possession of Marihuana (Health &amp; Safety Code Sec. 481.121) – Class A or B Felony depending on amount.</a:t>
            </a:r>
          </a:p>
          <a:p>
            <a:pPr marL="225425" indent="-225425">
              <a:buFont typeface="Wingdings" panose="05000000000000000000" pitchFamily="2" charset="2"/>
              <a:buChar char="Ø"/>
            </a:pPr>
            <a:r>
              <a:rPr lang="en-US" b="1" dirty="0" smtClean="0"/>
              <a:t>Possession of many of these drugs within a drug-free zone enhances the punishment by one level under Health &amp; Safety Code Sec. 481.134</a:t>
            </a:r>
          </a:p>
          <a:p>
            <a:endParaRPr lang="en-US" dirty="0" smtClean="0"/>
          </a:p>
          <a:p>
            <a:endParaRPr lang="en-US" dirty="0" smtClean="0"/>
          </a:p>
          <a:p>
            <a:endParaRPr lang="en-US" dirty="0" smtClean="0"/>
          </a:p>
        </p:txBody>
      </p:sp>
      <p:sp>
        <p:nvSpPr>
          <p:cNvPr id="4" name="Slide Number Placeholder 3"/>
          <p:cNvSpPr>
            <a:spLocks noGrp="1"/>
          </p:cNvSpPr>
          <p:nvPr>
            <p:ph type="sldNum" sz="quarter" idx="12"/>
          </p:nvPr>
        </p:nvSpPr>
        <p:spPr/>
        <p:txBody>
          <a:bodyPr/>
          <a:lstStyle/>
          <a:p>
            <a:fld id="{D2073752-6346-4907-B106-1E694E02F458}" type="slidenum">
              <a:rPr lang="en-US" smtClean="0"/>
              <a:t>26</a:t>
            </a:fld>
            <a:endParaRPr lang="en-US"/>
          </a:p>
        </p:txBody>
      </p:sp>
    </p:spTree>
    <p:extLst>
      <p:ext uri="{BB962C8B-B14F-4D97-AF65-F5344CB8AC3E}">
        <p14:creationId xmlns:p14="http://schemas.microsoft.com/office/powerpoint/2010/main" val="1579472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2246" y="365126"/>
            <a:ext cx="6663104" cy="1325563"/>
          </a:xfrm>
        </p:spPr>
        <p:txBody>
          <a:bodyPr/>
          <a:lstStyle/>
          <a:p>
            <a:r>
              <a:rPr lang="en-US" b="1" dirty="0" smtClean="0"/>
              <a:t>What Options are Available to School Administrators Related to Possession?</a:t>
            </a:r>
            <a:endParaRPr lang="en-US" b="1" dirty="0"/>
          </a:p>
        </p:txBody>
      </p:sp>
      <p:sp>
        <p:nvSpPr>
          <p:cNvPr id="3" name="Content Placeholder 2"/>
          <p:cNvSpPr>
            <a:spLocks noGrp="1"/>
          </p:cNvSpPr>
          <p:nvPr>
            <p:ph idx="1"/>
          </p:nvPr>
        </p:nvSpPr>
        <p:spPr>
          <a:xfrm>
            <a:off x="1840523" y="1688123"/>
            <a:ext cx="6663104" cy="4453671"/>
          </a:xfrm>
        </p:spPr>
        <p:txBody>
          <a:bodyPr/>
          <a:lstStyle/>
          <a:p>
            <a:pPr marL="225425" indent="-225425">
              <a:buFont typeface="Wingdings" panose="05000000000000000000" pitchFamily="2" charset="2"/>
              <a:buChar char="Ø"/>
            </a:pPr>
            <a:r>
              <a:rPr lang="en-US" b="1" dirty="0" smtClean="0"/>
              <a:t>Alcohol (not an exhaustive list)</a:t>
            </a:r>
          </a:p>
          <a:p>
            <a:pPr marL="396875">
              <a:buFont typeface="Wingdings" panose="05000000000000000000" pitchFamily="2" charset="2"/>
              <a:buChar char="§"/>
            </a:pPr>
            <a:r>
              <a:rPr lang="en-US" dirty="0" smtClean="0"/>
              <a:t>Possession of alcohol by minor – (Alcohol Beverage Code Sec. 106.05) – Class C </a:t>
            </a:r>
            <a:r>
              <a:rPr lang="en-US" dirty="0" smtClean="0"/>
              <a:t>misdemeanor</a:t>
            </a:r>
            <a:endParaRPr lang="en-US" dirty="0" smtClean="0"/>
          </a:p>
          <a:p>
            <a:pPr marL="0" indent="0">
              <a:buNone/>
            </a:pPr>
            <a:endParaRPr lang="en-US" b="1" dirty="0"/>
          </a:p>
          <a:p>
            <a:pPr marL="225425" indent="-225425">
              <a:buFont typeface="Wingdings" panose="05000000000000000000" pitchFamily="2" charset="2"/>
              <a:buChar char="Ø"/>
            </a:pPr>
            <a:r>
              <a:rPr lang="en-US" b="1" dirty="0" smtClean="0"/>
              <a:t>Tobacco (not an exhaustive list)</a:t>
            </a:r>
          </a:p>
          <a:p>
            <a:pPr marL="396875">
              <a:buFont typeface="Wingdings" panose="05000000000000000000" pitchFamily="2" charset="2"/>
              <a:buChar char="§"/>
            </a:pPr>
            <a:r>
              <a:rPr lang="en-US" dirty="0" smtClean="0"/>
              <a:t>Possession, purchase, consumption, or receipt of cigarettes or tobacco products by minors prohibited (Health &amp; Safety Code Sec. 161.252) – Punishable by fine not to exceed $250 </a:t>
            </a:r>
          </a:p>
        </p:txBody>
      </p:sp>
      <p:sp>
        <p:nvSpPr>
          <p:cNvPr id="4" name="Slide Number Placeholder 3"/>
          <p:cNvSpPr>
            <a:spLocks noGrp="1"/>
          </p:cNvSpPr>
          <p:nvPr>
            <p:ph type="sldNum" sz="quarter" idx="12"/>
          </p:nvPr>
        </p:nvSpPr>
        <p:spPr/>
        <p:txBody>
          <a:bodyPr/>
          <a:lstStyle/>
          <a:p>
            <a:fld id="{D2073752-6346-4907-B106-1E694E02F458}" type="slidenum">
              <a:rPr lang="en-US" smtClean="0"/>
              <a:t>27</a:t>
            </a:fld>
            <a:endParaRPr lang="en-US"/>
          </a:p>
        </p:txBody>
      </p:sp>
    </p:spTree>
    <p:extLst>
      <p:ext uri="{BB962C8B-B14F-4D97-AF65-F5344CB8AC3E}">
        <p14:creationId xmlns:p14="http://schemas.microsoft.com/office/powerpoint/2010/main" val="33585955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0522" y="365126"/>
            <a:ext cx="6674827" cy="1325563"/>
          </a:xfrm>
        </p:spPr>
        <p:txBody>
          <a:bodyPr>
            <a:normAutofit fontScale="90000"/>
          </a:bodyPr>
          <a:lstStyle/>
          <a:p>
            <a:r>
              <a:rPr lang="en-US" b="1" dirty="0" smtClean="0"/>
              <a:t>What Options are Available to School Administrators to Address “Gang Related” Activities?</a:t>
            </a:r>
            <a:endParaRPr lang="en-US" b="1" dirty="0"/>
          </a:p>
        </p:txBody>
      </p:sp>
      <p:sp>
        <p:nvSpPr>
          <p:cNvPr id="3" name="Content Placeholder 2"/>
          <p:cNvSpPr>
            <a:spLocks noGrp="1"/>
          </p:cNvSpPr>
          <p:nvPr>
            <p:ph idx="1"/>
          </p:nvPr>
        </p:nvSpPr>
        <p:spPr>
          <a:xfrm>
            <a:off x="1828800" y="1817076"/>
            <a:ext cx="6686550" cy="4818186"/>
          </a:xfrm>
        </p:spPr>
        <p:txBody>
          <a:bodyPr>
            <a:normAutofit lnSpcReduction="10000"/>
          </a:bodyPr>
          <a:lstStyle/>
          <a:p>
            <a:pPr>
              <a:buFont typeface="Wingdings" panose="05000000000000000000" pitchFamily="2" charset="2"/>
              <a:buChar char="Ø"/>
            </a:pPr>
            <a:r>
              <a:rPr lang="en-US" sz="1800" dirty="0" smtClean="0"/>
              <a:t>Can still file a Class C misdemeanor complaint for this type of activity under Education Code Sec. 37.145.</a:t>
            </a:r>
          </a:p>
          <a:p>
            <a:pPr lvl="1">
              <a:buFont typeface="Wingdings" panose="05000000000000000000" pitchFamily="2" charset="2"/>
              <a:buChar char="§"/>
            </a:pPr>
            <a:r>
              <a:rPr lang="en-US" sz="1500" dirty="0" smtClean="0"/>
              <a:t>Disorderly Conduct - Penal Code Sec. 42.01</a:t>
            </a:r>
          </a:p>
          <a:p>
            <a:pPr marL="0" indent="0">
              <a:buNone/>
            </a:pPr>
            <a:endParaRPr lang="en-US" sz="1800" dirty="0"/>
          </a:p>
          <a:p>
            <a:pPr>
              <a:buFont typeface="Wingdings" panose="05000000000000000000" pitchFamily="2" charset="2"/>
              <a:buChar char="Ø"/>
            </a:pPr>
            <a:r>
              <a:rPr lang="en-US" sz="1800" dirty="0" smtClean="0"/>
              <a:t>Can take child into custody under Family Code Sec. 52.01 – allows child to be taken into custody if there is probable cause to believe that the child has engaged in: </a:t>
            </a:r>
          </a:p>
          <a:p>
            <a:pPr marL="685800" lvl="1" indent="-342900">
              <a:buFont typeface="+mj-lt"/>
              <a:buAutoNum type="arabicPeriod"/>
            </a:pPr>
            <a:r>
              <a:rPr lang="en-US" sz="1600" dirty="0" smtClean="0"/>
              <a:t>Conduct that violates a penal law of this state or penal ordinance of any political subdivision of this state;</a:t>
            </a:r>
          </a:p>
          <a:p>
            <a:pPr marL="685800" lvl="1" indent="-342900">
              <a:buFont typeface="+mj-lt"/>
              <a:buAutoNum type="arabicPeriod"/>
            </a:pPr>
            <a:r>
              <a:rPr lang="en-US" sz="1600" dirty="0" smtClean="0"/>
              <a:t>Delinquent conduct or conduct indicating a need for supervision</a:t>
            </a:r>
          </a:p>
          <a:p>
            <a:pPr marL="685800" lvl="1" indent="-342900">
              <a:buFont typeface="+mj-lt"/>
              <a:buAutoNum type="arabicPeriod"/>
            </a:pPr>
            <a:endParaRPr lang="en-US" sz="1600" dirty="0" smtClean="0"/>
          </a:p>
          <a:p>
            <a:pPr>
              <a:buFont typeface="Wingdings" panose="05000000000000000000" pitchFamily="2" charset="2"/>
              <a:buChar char="Ø"/>
            </a:pPr>
            <a:r>
              <a:rPr lang="en-US" sz="1800" dirty="0" smtClean="0"/>
              <a:t>If student is 17 or 18 years of age, can charge and arrest as an adult</a:t>
            </a:r>
          </a:p>
          <a:p>
            <a:pPr marL="0" indent="0">
              <a:buNone/>
            </a:pPr>
            <a:endParaRPr lang="en-US" sz="1800" dirty="0"/>
          </a:p>
          <a:p>
            <a:pPr>
              <a:buFont typeface="Wingdings" panose="05000000000000000000" pitchFamily="2" charset="2"/>
              <a:buChar char="Ø"/>
            </a:pPr>
            <a:r>
              <a:rPr lang="en-US" sz="1800" dirty="0" smtClean="0"/>
              <a:t>Gang related offenses that are not Class C misdemeanors (not exhaustive)</a:t>
            </a:r>
          </a:p>
          <a:p>
            <a:pPr lvl="1">
              <a:buFont typeface="Wingdings" panose="05000000000000000000" pitchFamily="2" charset="2"/>
              <a:buChar char="§"/>
            </a:pPr>
            <a:r>
              <a:rPr lang="en-US" sz="1500" dirty="0" smtClean="0"/>
              <a:t>Exhibition of firearms – 3</a:t>
            </a:r>
            <a:r>
              <a:rPr lang="en-US" sz="1500" baseline="30000" dirty="0" smtClean="0"/>
              <a:t>rd</a:t>
            </a:r>
            <a:r>
              <a:rPr lang="en-US" sz="1500" dirty="0" smtClean="0"/>
              <a:t> degree felony (Education Code Sec. 37.125)</a:t>
            </a:r>
          </a:p>
          <a:p>
            <a:pPr lvl="1">
              <a:buFont typeface="Wingdings" panose="05000000000000000000" pitchFamily="2" charset="2"/>
              <a:buChar char="§"/>
            </a:pPr>
            <a:r>
              <a:rPr lang="en-US" sz="1500" dirty="0" smtClean="0"/>
              <a:t>Disruptive Activities – Class B misdemeanor (Education Code 37.123)</a:t>
            </a:r>
          </a:p>
          <a:p>
            <a:pPr marL="342900" lvl="1" indent="0">
              <a:buNone/>
            </a:pPr>
            <a:endParaRPr lang="en-US" sz="1500" dirty="0" smtClean="0"/>
          </a:p>
          <a:p>
            <a:endParaRPr lang="en-US" dirty="0"/>
          </a:p>
          <a:p>
            <a:endParaRPr lang="en-US" dirty="0"/>
          </a:p>
        </p:txBody>
      </p:sp>
      <p:sp>
        <p:nvSpPr>
          <p:cNvPr id="4" name="Slide Number Placeholder 3"/>
          <p:cNvSpPr>
            <a:spLocks noGrp="1"/>
          </p:cNvSpPr>
          <p:nvPr>
            <p:ph type="sldNum" sz="quarter" idx="12"/>
          </p:nvPr>
        </p:nvSpPr>
        <p:spPr/>
        <p:txBody>
          <a:bodyPr/>
          <a:lstStyle/>
          <a:p>
            <a:fld id="{D2073752-6346-4907-B106-1E694E02F458}" type="slidenum">
              <a:rPr lang="en-US" smtClean="0"/>
              <a:t>28</a:t>
            </a:fld>
            <a:endParaRPr lang="en-US"/>
          </a:p>
        </p:txBody>
      </p:sp>
    </p:spTree>
    <p:extLst>
      <p:ext uri="{BB962C8B-B14F-4D97-AF65-F5344CB8AC3E}">
        <p14:creationId xmlns:p14="http://schemas.microsoft.com/office/powerpoint/2010/main" val="3986058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0522" y="365126"/>
            <a:ext cx="6674827" cy="1325563"/>
          </a:xfrm>
        </p:spPr>
        <p:txBody>
          <a:bodyPr/>
          <a:lstStyle/>
          <a:p>
            <a:r>
              <a:rPr lang="en-US" b="1" dirty="0" smtClean="0"/>
              <a:t>Purpose of School Ticketing  Reform</a:t>
            </a:r>
            <a:endParaRPr lang="en-US" b="1" dirty="0"/>
          </a:p>
        </p:txBody>
      </p:sp>
      <p:sp>
        <p:nvSpPr>
          <p:cNvPr id="3" name="Content Placeholder 2"/>
          <p:cNvSpPr>
            <a:spLocks noGrp="1"/>
          </p:cNvSpPr>
          <p:nvPr>
            <p:ph idx="1"/>
          </p:nvPr>
        </p:nvSpPr>
        <p:spPr>
          <a:xfrm>
            <a:off x="1840522" y="1688123"/>
            <a:ext cx="6674827" cy="4488840"/>
          </a:xfrm>
        </p:spPr>
        <p:txBody>
          <a:bodyPr/>
          <a:lstStyle/>
          <a:p>
            <a:pPr marL="395287" indent="-342900">
              <a:buFont typeface="Wingdings" panose="05000000000000000000" pitchFamily="2" charset="2"/>
              <a:buChar char="Ø"/>
            </a:pPr>
            <a:r>
              <a:rPr lang="en-US" dirty="0" smtClean="0"/>
              <a:t>Reduces the school-to-prison pipeline</a:t>
            </a:r>
          </a:p>
          <a:p>
            <a:pPr marL="395287" indent="-342900">
              <a:buFont typeface="Wingdings" panose="05000000000000000000" pitchFamily="2" charset="2"/>
              <a:buChar char="Ø"/>
            </a:pPr>
            <a:r>
              <a:rPr lang="en-US" dirty="0" smtClean="0"/>
              <a:t>Removes Law Enforcement from school discipline and allows them to focus on school safety</a:t>
            </a:r>
          </a:p>
          <a:p>
            <a:pPr marL="395287" indent="-342900">
              <a:buFont typeface="Wingdings" panose="05000000000000000000" pitchFamily="2" charset="2"/>
              <a:buChar char="Ø"/>
            </a:pPr>
            <a:r>
              <a:rPr lang="en-US" dirty="0" smtClean="0"/>
              <a:t>Adjusts the way law enforcement and school administrators handle student misbehavior on campus to keep kids in the classroom and out of the courtroom</a:t>
            </a:r>
          </a:p>
          <a:p>
            <a:pPr marL="395287" indent="-342900">
              <a:buFont typeface="Wingdings" panose="05000000000000000000" pitchFamily="2" charset="2"/>
              <a:buChar char="Ø"/>
            </a:pPr>
            <a:r>
              <a:rPr lang="en-US" dirty="0" smtClean="0"/>
              <a:t>Statutes impacted:</a:t>
            </a:r>
          </a:p>
          <a:p>
            <a:pPr lvl="1">
              <a:buFont typeface="Wingdings" panose="05000000000000000000" pitchFamily="2" charset="2"/>
              <a:buChar char="§"/>
            </a:pPr>
            <a:r>
              <a:rPr lang="en-US" dirty="0" smtClean="0"/>
              <a:t>Code of Criminal Procedure</a:t>
            </a:r>
          </a:p>
          <a:p>
            <a:pPr lvl="1">
              <a:buFont typeface="Wingdings" panose="05000000000000000000" pitchFamily="2" charset="2"/>
              <a:buChar char="§"/>
            </a:pPr>
            <a:r>
              <a:rPr lang="en-US" dirty="0" smtClean="0"/>
              <a:t>Education Code</a:t>
            </a:r>
          </a:p>
          <a:p>
            <a:pPr lvl="1">
              <a:buFont typeface="Wingdings" panose="05000000000000000000" pitchFamily="2" charset="2"/>
              <a:buChar char="§"/>
            </a:pPr>
            <a:r>
              <a:rPr lang="en-US" dirty="0" smtClean="0"/>
              <a:t>Family Code</a:t>
            </a:r>
          </a:p>
          <a:p>
            <a:pPr lvl="1">
              <a:buFont typeface="Wingdings" panose="05000000000000000000" pitchFamily="2" charset="2"/>
              <a:buChar char="§"/>
            </a:pPr>
            <a:r>
              <a:rPr lang="en-US" dirty="0" smtClean="0"/>
              <a:t>Penal Code</a:t>
            </a:r>
            <a:endParaRPr lang="en-US" dirty="0"/>
          </a:p>
        </p:txBody>
      </p:sp>
      <p:sp>
        <p:nvSpPr>
          <p:cNvPr id="4" name="Slide Number Placeholder 3"/>
          <p:cNvSpPr>
            <a:spLocks noGrp="1"/>
          </p:cNvSpPr>
          <p:nvPr>
            <p:ph type="sldNum" sz="quarter" idx="12"/>
          </p:nvPr>
        </p:nvSpPr>
        <p:spPr/>
        <p:txBody>
          <a:bodyPr/>
          <a:lstStyle/>
          <a:p>
            <a:fld id="{D2073752-6346-4907-B106-1E694E02F458}" type="slidenum">
              <a:rPr lang="en-US" smtClean="0"/>
              <a:t>3</a:t>
            </a:fld>
            <a:endParaRPr lang="en-US"/>
          </a:p>
        </p:txBody>
      </p:sp>
    </p:spTree>
    <p:extLst>
      <p:ext uri="{BB962C8B-B14F-4D97-AF65-F5344CB8AC3E}">
        <p14:creationId xmlns:p14="http://schemas.microsoft.com/office/powerpoint/2010/main" val="4220865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52978" y="365126"/>
            <a:ext cx="6562372" cy="921807"/>
          </a:xfrm>
        </p:spPr>
        <p:txBody>
          <a:bodyPr/>
          <a:lstStyle/>
          <a:p>
            <a:r>
              <a:rPr lang="en-US" b="1" dirty="0" smtClean="0"/>
              <a:t>Key Definitions</a:t>
            </a:r>
            <a:endParaRPr lang="en-US" b="1" dirty="0"/>
          </a:p>
        </p:txBody>
      </p:sp>
      <p:sp>
        <p:nvSpPr>
          <p:cNvPr id="5" name="Content Placeholder 4"/>
          <p:cNvSpPr>
            <a:spLocks noGrp="1"/>
          </p:cNvSpPr>
          <p:nvPr>
            <p:ph idx="1"/>
          </p:nvPr>
        </p:nvSpPr>
        <p:spPr>
          <a:xfrm>
            <a:off x="1952978" y="1185334"/>
            <a:ext cx="6562372" cy="5373511"/>
          </a:xfrm>
        </p:spPr>
        <p:txBody>
          <a:bodyPr>
            <a:normAutofit lnSpcReduction="10000"/>
          </a:bodyPr>
          <a:lstStyle/>
          <a:p>
            <a:pPr marL="225425" indent="-225425">
              <a:buFont typeface="Wingdings" panose="05000000000000000000" pitchFamily="2" charset="2"/>
              <a:buChar char="Ø"/>
            </a:pPr>
            <a:r>
              <a:rPr lang="en-US" dirty="0" smtClean="0"/>
              <a:t>“Child” (Code of Criminal Procedure Art. 45.058(h))</a:t>
            </a:r>
          </a:p>
          <a:p>
            <a:pPr lvl="1">
              <a:buFont typeface="Wingdings" panose="05000000000000000000" pitchFamily="2" charset="2"/>
              <a:buChar char="§"/>
            </a:pPr>
            <a:r>
              <a:rPr lang="en-US" dirty="0" smtClean="0"/>
              <a:t>A person who is:</a:t>
            </a:r>
          </a:p>
          <a:p>
            <a:pPr marL="1028700" lvl="2" indent="-342900">
              <a:buFont typeface="+mj-lt"/>
              <a:buAutoNum type="arabicPeriod"/>
            </a:pPr>
            <a:r>
              <a:rPr lang="en-US" dirty="0" smtClean="0"/>
              <a:t>At least  10 years of age and younger than 17 years of age; and</a:t>
            </a:r>
          </a:p>
          <a:p>
            <a:pPr marL="1028700" lvl="2" indent="-342900">
              <a:buFont typeface="+mj-lt"/>
              <a:buAutoNum type="arabicPeriod"/>
            </a:pPr>
            <a:r>
              <a:rPr lang="en-US" dirty="0" smtClean="0"/>
              <a:t>Charged with or convicted of an offense that a justice or municipal court has jurisdiction of under Article 4.11 or 4.14, Code of Criminal Procedure.</a:t>
            </a:r>
          </a:p>
          <a:p>
            <a:pPr lvl="1">
              <a:buFont typeface="Wingdings" panose="05000000000000000000" pitchFamily="2" charset="2"/>
              <a:buChar char="§"/>
            </a:pPr>
            <a:r>
              <a:rPr lang="en-US" dirty="0" smtClean="0"/>
              <a:t>For purposes of ticketing in schools, a child must also be a student.</a:t>
            </a:r>
          </a:p>
          <a:p>
            <a:pPr marL="225425" indent="-225425">
              <a:buFont typeface="Wingdings" panose="05000000000000000000" pitchFamily="2" charset="2"/>
              <a:buChar char="Ø"/>
            </a:pPr>
            <a:r>
              <a:rPr lang="en-US" dirty="0" smtClean="0"/>
              <a:t>“School Offense” (Education Code Sec. 37.141)</a:t>
            </a:r>
          </a:p>
          <a:p>
            <a:pPr lvl="1">
              <a:buFont typeface="Wingdings" panose="05000000000000000000" pitchFamily="2" charset="2"/>
              <a:buChar char="§"/>
            </a:pPr>
            <a:r>
              <a:rPr lang="en-US" dirty="0" smtClean="0"/>
              <a:t>An offense committed by a child enrolled in a public school that is a Class C misdemeanor other than a traffic offense and that is committed on property under the control and jurisdiction of a school district.</a:t>
            </a:r>
          </a:p>
          <a:p>
            <a:pPr marL="225425" indent="-225425">
              <a:buFont typeface="Wingdings" panose="05000000000000000000" pitchFamily="2" charset="2"/>
              <a:buChar char="Ø"/>
            </a:pPr>
            <a:r>
              <a:rPr lang="en-US" dirty="0" smtClean="0"/>
              <a:t>“Citation” (Code of Criminal Procedure Art. 14.06(b))</a:t>
            </a:r>
          </a:p>
          <a:p>
            <a:pPr lvl="1">
              <a:buFont typeface="Wingdings" panose="05000000000000000000" pitchFamily="2" charset="2"/>
              <a:buChar char="§"/>
            </a:pPr>
            <a:r>
              <a:rPr lang="en-US" dirty="0" smtClean="0"/>
              <a:t>Commonly referred to as a ticket; written notice of the time and place a person must appear before a magistrate; name and address of the person charged; the offense charged; and admonishment</a:t>
            </a:r>
          </a:p>
          <a:p>
            <a:pPr marL="225425" indent="-225425">
              <a:buFont typeface="Wingdings" panose="05000000000000000000" pitchFamily="2" charset="2"/>
              <a:buChar char="Ø"/>
            </a:pPr>
            <a:r>
              <a:rPr lang="en-US" dirty="0" smtClean="0"/>
              <a:t>“Complaint” (Code of Criminal Procedure Art. 45.018)</a:t>
            </a:r>
          </a:p>
          <a:p>
            <a:pPr lvl="1">
              <a:buFont typeface="Wingdings" panose="05000000000000000000" pitchFamily="2" charset="2"/>
              <a:buChar char="§"/>
            </a:pPr>
            <a:r>
              <a:rPr lang="en-US" dirty="0" smtClean="0"/>
              <a:t>A sworn allegation charging the accused with the commission of an offense</a:t>
            </a:r>
          </a:p>
        </p:txBody>
      </p:sp>
      <p:sp>
        <p:nvSpPr>
          <p:cNvPr id="2" name="Slide Number Placeholder 1"/>
          <p:cNvSpPr>
            <a:spLocks noGrp="1"/>
          </p:cNvSpPr>
          <p:nvPr>
            <p:ph type="sldNum" sz="quarter" idx="12"/>
          </p:nvPr>
        </p:nvSpPr>
        <p:spPr/>
        <p:txBody>
          <a:bodyPr/>
          <a:lstStyle/>
          <a:p>
            <a:fld id="{D2073752-6346-4907-B106-1E694E02F458}" type="slidenum">
              <a:rPr lang="en-US" smtClean="0"/>
              <a:t>4</a:t>
            </a:fld>
            <a:endParaRPr lang="en-US"/>
          </a:p>
        </p:txBody>
      </p:sp>
    </p:spTree>
    <p:extLst>
      <p:ext uri="{BB962C8B-B14F-4D97-AF65-F5344CB8AC3E}">
        <p14:creationId xmlns:p14="http://schemas.microsoft.com/office/powerpoint/2010/main" val="369443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52978" y="365126"/>
            <a:ext cx="6562372" cy="921807"/>
          </a:xfrm>
        </p:spPr>
        <p:txBody>
          <a:bodyPr>
            <a:normAutofit fontScale="90000"/>
          </a:bodyPr>
          <a:lstStyle/>
          <a:p>
            <a:r>
              <a:rPr lang="en-US" b="1" dirty="0" smtClean="0"/>
              <a:t>Classes of Offenses (Penal Code Ch. 12)</a:t>
            </a:r>
            <a:endParaRPr lang="en-US" b="1" dirty="0"/>
          </a:p>
        </p:txBody>
      </p:sp>
      <p:sp>
        <p:nvSpPr>
          <p:cNvPr id="5" name="Content Placeholder 4"/>
          <p:cNvSpPr>
            <a:spLocks noGrp="1"/>
          </p:cNvSpPr>
          <p:nvPr>
            <p:ph idx="1"/>
          </p:nvPr>
        </p:nvSpPr>
        <p:spPr>
          <a:xfrm>
            <a:off x="1952978" y="1286932"/>
            <a:ext cx="6562372" cy="5327623"/>
          </a:xfrm>
        </p:spPr>
        <p:txBody>
          <a:bodyPr>
            <a:normAutofit/>
          </a:bodyPr>
          <a:lstStyle/>
          <a:p>
            <a:pPr>
              <a:buFont typeface="Wingdings" panose="05000000000000000000" pitchFamily="2" charset="2"/>
              <a:buChar char="Ø"/>
            </a:pPr>
            <a:r>
              <a:rPr lang="en-US" dirty="0" smtClean="0"/>
              <a:t>Misdemeanors</a:t>
            </a:r>
          </a:p>
          <a:p>
            <a:pPr lvl="1">
              <a:buFont typeface="Wingdings" panose="05000000000000000000" pitchFamily="2" charset="2"/>
              <a:buChar char="§"/>
            </a:pPr>
            <a:r>
              <a:rPr lang="en-US" dirty="0" smtClean="0"/>
              <a:t>Class A – fine not to exceed $4,000 and/or jail not to exceed 1 year</a:t>
            </a:r>
          </a:p>
          <a:p>
            <a:pPr lvl="1">
              <a:buFont typeface="Wingdings" panose="05000000000000000000" pitchFamily="2" charset="2"/>
              <a:buChar char="§"/>
            </a:pPr>
            <a:r>
              <a:rPr lang="en-US" dirty="0" smtClean="0"/>
              <a:t>Class B – fine not to exceed $2,000 and/or jail not to exceed 180 days</a:t>
            </a:r>
          </a:p>
          <a:p>
            <a:pPr lvl="1">
              <a:buFont typeface="Wingdings" panose="05000000000000000000" pitchFamily="2" charset="2"/>
              <a:buChar char="§"/>
            </a:pPr>
            <a:r>
              <a:rPr lang="en-US" dirty="0" smtClean="0"/>
              <a:t>Class C – fine not to exceed $500 (no jail term)</a:t>
            </a:r>
          </a:p>
          <a:p>
            <a:pPr lvl="2">
              <a:buFont typeface="Courier New" panose="02070309020205020404" pitchFamily="49" charset="0"/>
              <a:buChar char="o"/>
            </a:pPr>
            <a:r>
              <a:rPr lang="en-US" dirty="0" smtClean="0"/>
              <a:t>Offenses designated a misdemeanor without specification as to category are Class C </a:t>
            </a:r>
            <a:r>
              <a:rPr lang="en-US" dirty="0" smtClean="0"/>
              <a:t>misdemeanors</a:t>
            </a:r>
            <a:endParaRPr lang="en-US" dirty="0" smtClean="0"/>
          </a:p>
          <a:p>
            <a:pPr marL="685800" lvl="2" indent="0">
              <a:buNone/>
            </a:pPr>
            <a:endParaRPr lang="en-US" dirty="0" smtClean="0"/>
          </a:p>
          <a:p>
            <a:pPr>
              <a:buFont typeface="Wingdings" panose="05000000000000000000" pitchFamily="2" charset="2"/>
              <a:buChar char="Ø"/>
            </a:pPr>
            <a:r>
              <a:rPr lang="en-US" dirty="0" smtClean="0"/>
              <a:t>Felonies</a:t>
            </a:r>
          </a:p>
          <a:p>
            <a:pPr lvl="1">
              <a:buFont typeface="Wingdings" panose="05000000000000000000" pitchFamily="2" charset="2"/>
              <a:buChar char="§"/>
            </a:pPr>
            <a:r>
              <a:rPr lang="en-US" dirty="0" smtClean="0"/>
              <a:t>Capital – Death, Life (if committed when younger than 18 years of age), or Life without Parole (if committed when 18 years of age or older)</a:t>
            </a:r>
          </a:p>
          <a:p>
            <a:pPr lvl="1">
              <a:buFont typeface="Wingdings" panose="05000000000000000000" pitchFamily="2" charset="2"/>
              <a:buChar char="§"/>
            </a:pPr>
            <a:r>
              <a:rPr lang="en-US" dirty="0" smtClean="0"/>
              <a:t>1</a:t>
            </a:r>
            <a:r>
              <a:rPr lang="en-US" baseline="30000" dirty="0" smtClean="0"/>
              <a:t>st</a:t>
            </a:r>
            <a:r>
              <a:rPr lang="en-US" dirty="0" smtClean="0"/>
              <a:t> Degree – Life or 5-99 years; fine up to $10,000</a:t>
            </a:r>
          </a:p>
          <a:p>
            <a:pPr lvl="1">
              <a:buFont typeface="Wingdings" panose="05000000000000000000" pitchFamily="2" charset="2"/>
              <a:buChar char="§"/>
            </a:pPr>
            <a:r>
              <a:rPr lang="en-US" dirty="0" smtClean="0"/>
              <a:t>2</a:t>
            </a:r>
            <a:r>
              <a:rPr lang="en-US" baseline="30000" dirty="0" smtClean="0"/>
              <a:t>nd</a:t>
            </a:r>
            <a:r>
              <a:rPr lang="en-US" dirty="0" smtClean="0"/>
              <a:t> Degree – 2-20 years; fine up to $10,000</a:t>
            </a:r>
          </a:p>
          <a:p>
            <a:pPr lvl="1">
              <a:buFont typeface="Wingdings" panose="05000000000000000000" pitchFamily="2" charset="2"/>
              <a:buChar char="§"/>
            </a:pPr>
            <a:r>
              <a:rPr lang="en-US" dirty="0" smtClean="0"/>
              <a:t>3</a:t>
            </a:r>
            <a:r>
              <a:rPr lang="en-US" baseline="30000" dirty="0" smtClean="0"/>
              <a:t>rd</a:t>
            </a:r>
            <a:r>
              <a:rPr lang="en-US" dirty="0" smtClean="0"/>
              <a:t> Degree – 2-10 years; fine up to $10,000</a:t>
            </a:r>
          </a:p>
          <a:p>
            <a:pPr lvl="1">
              <a:buFont typeface="Wingdings" panose="05000000000000000000" pitchFamily="2" charset="2"/>
              <a:buChar char="§"/>
            </a:pPr>
            <a:r>
              <a:rPr lang="en-US" dirty="0" smtClean="0"/>
              <a:t>State Jail – 180 days to 2 years; fine up to $10,000</a:t>
            </a:r>
          </a:p>
          <a:p>
            <a:pPr lvl="2">
              <a:buFont typeface="Courier New" panose="02070309020205020404" pitchFamily="49" charset="0"/>
              <a:buChar char="o"/>
            </a:pPr>
            <a:r>
              <a:rPr lang="en-US" dirty="0" smtClean="0"/>
              <a:t>Offenses designated a felony without specification as to category are state jail felonies</a:t>
            </a:r>
            <a:endParaRPr lang="en-US" dirty="0"/>
          </a:p>
        </p:txBody>
      </p:sp>
      <p:sp>
        <p:nvSpPr>
          <p:cNvPr id="2" name="Slide Number Placeholder 1"/>
          <p:cNvSpPr>
            <a:spLocks noGrp="1"/>
          </p:cNvSpPr>
          <p:nvPr>
            <p:ph type="sldNum" sz="quarter" idx="12"/>
          </p:nvPr>
        </p:nvSpPr>
        <p:spPr/>
        <p:txBody>
          <a:bodyPr/>
          <a:lstStyle/>
          <a:p>
            <a:fld id="{D2073752-6346-4907-B106-1E694E02F458}" type="slidenum">
              <a:rPr lang="en-US" smtClean="0"/>
              <a:t>5</a:t>
            </a:fld>
            <a:endParaRPr lang="en-US"/>
          </a:p>
        </p:txBody>
      </p:sp>
    </p:spTree>
    <p:extLst>
      <p:ext uri="{BB962C8B-B14F-4D97-AF65-F5344CB8AC3E}">
        <p14:creationId xmlns:p14="http://schemas.microsoft.com/office/powerpoint/2010/main" val="913006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52978" y="365126"/>
            <a:ext cx="6562372" cy="921807"/>
          </a:xfrm>
        </p:spPr>
        <p:txBody>
          <a:bodyPr/>
          <a:lstStyle/>
          <a:p>
            <a:r>
              <a:rPr lang="en-US" b="1" dirty="0" smtClean="0"/>
              <a:t>Different Courts where Cases are Filed</a:t>
            </a:r>
            <a:endParaRPr lang="en-US" b="1" dirty="0"/>
          </a:p>
        </p:txBody>
      </p:sp>
      <p:sp>
        <p:nvSpPr>
          <p:cNvPr id="5" name="Content Placeholder 4"/>
          <p:cNvSpPr>
            <a:spLocks noGrp="1"/>
          </p:cNvSpPr>
          <p:nvPr>
            <p:ph idx="1"/>
          </p:nvPr>
        </p:nvSpPr>
        <p:spPr>
          <a:xfrm>
            <a:off x="1952978" y="1433689"/>
            <a:ext cx="6863644" cy="4743274"/>
          </a:xfrm>
        </p:spPr>
        <p:txBody>
          <a:bodyPr>
            <a:normAutofit/>
          </a:bodyPr>
          <a:lstStyle/>
          <a:p>
            <a:pPr marL="292100" indent="-292100">
              <a:buFont typeface="Wingdings" panose="05000000000000000000" pitchFamily="2" charset="2"/>
              <a:buChar char="Ø"/>
            </a:pPr>
            <a:r>
              <a:rPr lang="en-US" dirty="0" smtClean="0"/>
              <a:t>District Court – General Jurisdiction Courts</a:t>
            </a:r>
          </a:p>
          <a:p>
            <a:pPr lvl="1">
              <a:buFont typeface="Wingdings" panose="05000000000000000000" pitchFamily="2" charset="2"/>
              <a:buChar char="§"/>
            </a:pPr>
            <a:r>
              <a:rPr lang="en-US" dirty="0" smtClean="0"/>
              <a:t>Original Jurisdiction over Felony Criminal Matters</a:t>
            </a:r>
          </a:p>
          <a:p>
            <a:pPr marL="292100" indent="-292100">
              <a:buFont typeface="Wingdings" panose="05000000000000000000" pitchFamily="2" charset="2"/>
              <a:buChar char="Ø"/>
            </a:pPr>
            <a:r>
              <a:rPr lang="en-US" dirty="0" smtClean="0"/>
              <a:t>County Courts at Law – Statutory Limited Jurisdiction Courts</a:t>
            </a:r>
          </a:p>
          <a:p>
            <a:pPr lvl="1">
              <a:buFont typeface="Wingdings" panose="05000000000000000000" pitchFamily="2" charset="2"/>
              <a:buChar char="§"/>
            </a:pPr>
            <a:r>
              <a:rPr lang="en-US" dirty="0" smtClean="0"/>
              <a:t>Generally, Class A and B misdemeanors</a:t>
            </a:r>
          </a:p>
          <a:p>
            <a:pPr marL="292100" indent="-292100">
              <a:buFont typeface="Wingdings" panose="05000000000000000000" pitchFamily="2" charset="2"/>
              <a:buChar char="Ø"/>
            </a:pPr>
            <a:r>
              <a:rPr lang="en-US" dirty="0" smtClean="0"/>
              <a:t>County Courts – Constitutional Limited Jurisdiction Courts</a:t>
            </a:r>
          </a:p>
          <a:p>
            <a:pPr lvl="1">
              <a:buFont typeface="Wingdings" panose="05000000000000000000" pitchFamily="2" charset="2"/>
              <a:buChar char="§"/>
            </a:pPr>
            <a:r>
              <a:rPr lang="en-US" dirty="0" smtClean="0"/>
              <a:t>Generally, Class A and B misdemeanors</a:t>
            </a:r>
          </a:p>
          <a:p>
            <a:pPr marL="292100" indent="-292100">
              <a:buFont typeface="Wingdings" panose="05000000000000000000" pitchFamily="2" charset="2"/>
              <a:buChar char="Ø"/>
            </a:pPr>
            <a:r>
              <a:rPr lang="en-US" dirty="0" smtClean="0"/>
              <a:t>Justice Courts – Constitutional Limited Jurisdiction Courts</a:t>
            </a:r>
          </a:p>
          <a:p>
            <a:pPr lvl="1">
              <a:buFont typeface="Wingdings" panose="05000000000000000000" pitchFamily="2" charset="2"/>
              <a:buChar char="§"/>
            </a:pPr>
            <a:r>
              <a:rPr lang="en-US" dirty="0" smtClean="0"/>
              <a:t>Class C misdemeanors</a:t>
            </a:r>
          </a:p>
          <a:p>
            <a:pPr marL="292100" indent="-292100">
              <a:buFont typeface="Wingdings" panose="05000000000000000000" pitchFamily="2" charset="2"/>
              <a:buChar char="Ø"/>
            </a:pPr>
            <a:r>
              <a:rPr lang="en-US" dirty="0" smtClean="0"/>
              <a:t>Municipal Courts – Statutory Limited Jurisdiction Courts</a:t>
            </a:r>
          </a:p>
          <a:p>
            <a:pPr lvl="1">
              <a:buFont typeface="Wingdings" panose="05000000000000000000" pitchFamily="2" charset="2"/>
              <a:buChar char="§"/>
            </a:pPr>
            <a:r>
              <a:rPr lang="en-US" dirty="0" smtClean="0"/>
              <a:t>Class C misdemeanors</a:t>
            </a:r>
          </a:p>
          <a:p>
            <a:pPr marL="292100" indent="-292100">
              <a:buFont typeface="Wingdings" panose="05000000000000000000" pitchFamily="2" charset="2"/>
              <a:buChar char="Ø"/>
            </a:pPr>
            <a:r>
              <a:rPr lang="en-US" dirty="0" smtClean="0"/>
              <a:t>Juvenile Courts</a:t>
            </a:r>
          </a:p>
          <a:p>
            <a:pPr lvl="1">
              <a:buFont typeface="Wingdings" panose="05000000000000000000" pitchFamily="2" charset="2"/>
              <a:buChar char="§"/>
            </a:pPr>
            <a:r>
              <a:rPr lang="en-US" dirty="0" smtClean="0"/>
              <a:t>Delinquent Conduct or Conduct Indicating a Need for Supervision</a:t>
            </a:r>
            <a:endParaRPr lang="en-US" dirty="0"/>
          </a:p>
        </p:txBody>
      </p:sp>
      <p:sp>
        <p:nvSpPr>
          <p:cNvPr id="2" name="Slide Number Placeholder 1"/>
          <p:cNvSpPr>
            <a:spLocks noGrp="1"/>
          </p:cNvSpPr>
          <p:nvPr>
            <p:ph type="sldNum" sz="quarter" idx="12"/>
          </p:nvPr>
        </p:nvSpPr>
        <p:spPr/>
        <p:txBody>
          <a:bodyPr/>
          <a:lstStyle/>
          <a:p>
            <a:fld id="{D2073752-6346-4907-B106-1E694E02F458}" type="slidenum">
              <a:rPr lang="en-US" smtClean="0"/>
              <a:t>6</a:t>
            </a:fld>
            <a:endParaRPr lang="en-US"/>
          </a:p>
        </p:txBody>
      </p:sp>
    </p:spTree>
    <p:extLst>
      <p:ext uri="{BB962C8B-B14F-4D97-AF65-F5344CB8AC3E}">
        <p14:creationId xmlns:p14="http://schemas.microsoft.com/office/powerpoint/2010/main" val="1686244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52978" y="365126"/>
            <a:ext cx="6562372" cy="921807"/>
          </a:xfrm>
        </p:spPr>
        <p:txBody>
          <a:bodyPr>
            <a:normAutofit fontScale="90000"/>
          </a:bodyPr>
          <a:lstStyle/>
          <a:p>
            <a:r>
              <a:rPr lang="en-US" b="1" dirty="0" smtClean="0"/>
              <a:t>Delinquent Conduct &amp; CINS vs. Criminal Offenses</a:t>
            </a:r>
            <a:endParaRPr lang="en-US" b="1" dirty="0"/>
          </a:p>
        </p:txBody>
      </p:sp>
      <p:sp>
        <p:nvSpPr>
          <p:cNvPr id="5" name="Content Placeholder 4"/>
          <p:cNvSpPr>
            <a:spLocks noGrp="1"/>
          </p:cNvSpPr>
          <p:nvPr>
            <p:ph idx="1"/>
          </p:nvPr>
        </p:nvSpPr>
        <p:spPr>
          <a:xfrm>
            <a:off x="1952978" y="1433689"/>
            <a:ext cx="6562372" cy="4743274"/>
          </a:xfrm>
        </p:spPr>
        <p:txBody>
          <a:bodyPr>
            <a:normAutofit/>
          </a:bodyPr>
          <a:lstStyle/>
          <a:p>
            <a:pPr>
              <a:buFont typeface="Wingdings" panose="05000000000000000000" pitchFamily="2" charset="2"/>
              <a:buChar char="Ø"/>
            </a:pPr>
            <a:r>
              <a:rPr lang="en-US" dirty="0" smtClean="0"/>
              <a:t>Delinquent Conduct (Family Code Sec. 51.03)</a:t>
            </a:r>
          </a:p>
          <a:p>
            <a:pPr lvl="1">
              <a:buFont typeface="Wingdings" panose="05000000000000000000" pitchFamily="2" charset="2"/>
              <a:buChar char="§"/>
            </a:pPr>
            <a:r>
              <a:rPr lang="en-US" dirty="0" smtClean="0"/>
              <a:t>Conduct, other than traffic offense, that violates a penal law of this state or of the United States and is punishable by imprisonment or by confinement in jail</a:t>
            </a:r>
          </a:p>
          <a:p>
            <a:pPr lvl="2">
              <a:buFont typeface="Courier New" panose="02070309020205020404" pitchFamily="49" charset="0"/>
              <a:buChar char="o"/>
            </a:pPr>
            <a:r>
              <a:rPr lang="en-US" dirty="0" smtClean="0"/>
              <a:t>Ex. Felonies, Class A and B misdemeanors</a:t>
            </a:r>
          </a:p>
          <a:p>
            <a:pPr lvl="1">
              <a:buFont typeface="Wingdings" panose="05000000000000000000" pitchFamily="2" charset="2"/>
              <a:buChar char="§"/>
            </a:pPr>
            <a:r>
              <a:rPr lang="en-US" dirty="0" smtClean="0"/>
              <a:t>Conduct that violates a lawful order of a court under circumstances that would constitute contempt of that court in a JP or municipal court, or a county court for conduct punishable by a fine</a:t>
            </a:r>
          </a:p>
          <a:p>
            <a:pPr lvl="1">
              <a:buFont typeface="Wingdings" panose="05000000000000000000" pitchFamily="2" charset="2"/>
              <a:buChar char="§"/>
            </a:pPr>
            <a:r>
              <a:rPr lang="en-US" dirty="0" smtClean="0"/>
              <a:t>DWI, Flying While Intoxicated, Boating While Intoxicated; Intoxicated Assault, and Intoxication Manslaughter</a:t>
            </a:r>
          </a:p>
          <a:p>
            <a:pPr lvl="1">
              <a:buFont typeface="Wingdings" panose="05000000000000000000" pitchFamily="2" charset="2"/>
              <a:buChar char="§"/>
            </a:pPr>
            <a:r>
              <a:rPr lang="en-US" dirty="0" smtClean="0"/>
              <a:t>Driving under the influence of alcohol by a minor (third or subsequent offense)</a:t>
            </a:r>
          </a:p>
          <a:p>
            <a:pPr>
              <a:buFont typeface="Wingdings" panose="05000000000000000000" pitchFamily="2" charset="2"/>
              <a:buChar char="Ø"/>
            </a:pPr>
            <a:r>
              <a:rPr lang="en-US" dirty="0" smtClean="0"/>
              <a:t>Delinquent conduct is:</a:t>
            </a:r>
          </a:p>
          <a:p>
            <a:pPr lvl="1">
              <a:buFont typeface="Wingdings" panose="05000000000000000000" pitchFamily="2" charset="2"/>
              <a:buChar char="§"/>
            </a:pPr>
            <a:r>
              <a:rPr lang="en-US" dirty="0" smtClean="0"/>
              <a:t>Prosecuted in a juvenile court</a:t>
            </a:r>
          </a:p>
          <a:p>
            <a:pPr lvl="1">
              <a:buFont typeface="Wingdings" panose="05000000000000000000" pitchFamily="2" charset="2"/>
              <a:buChar char="§"/>
            </a:pPr>
            <a:r>
              <a:rPr lang="en-US" dirty="0" smtClean="0"/>
              <a:t>Not considered criminal in nature</a:t>
            </a:r>
          </a:p>
          <a:p>
            <a:endParaRPr lang="en-US" dirty="0"/>
          </a:p>
        </p:txBody>
      </p:sp>
      <p:sp>
        <p:nvSpPr>
          <p:cNvPr id="2" name="Slide Number Placeholder 1"/>
          <p:cNvSpPr>
            <a:spLocks noGrp="1"/>
          </p:cNvSpPr>
          <p:nvPr>
            <p:ph type="sldNum" sz="quarter" idx="12"/>
          </p:nvPr>
        </p:nvSpPr>
        <p:spPr/>
        <p:txBody>
          <a:bodyPr/>
          <a:lstStyle/>
          <a:p>
            <a:fld id="{D2073752-6346-4907-B106-1E694E02F458}" type="slidenum">
              <a:rPr lang="en-US" smtClean="0"/>
              <a:t>7</a:t>
            </a:fld>
            <a:endParaRPr lang="en-US"/>
          </a:p>
        </p:txBody>
      </p:sp>
    </p:spTree>
    <p:extLst>
      <p:ext uri="{BB962C8B-B14F-4D97-AF65-F5344CB8AC3E}">
        <p14:creationId xmlns:p14="http://schemas.microsoft.com/office/powerpoint/2010/main" val="40672281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52978" y="365126"/>
            <a:ext cx="6562372" cy="921807"/>
          </a:xfrm>
        </p:spPr>
        <p:txBody>
          <a:bodyPr>
            <a:normAutofit fontScale="90000"/>
          </a:bodyPr>
          <a:lstStyle/>
          <a:p>
            <a:r>
              <a:rPr lang="en-US" b="1" dirty="0" smtClean="0"/>
              <a:t>Delinquent Conduct &amp; CINS vs. Criminal Offenses (cont.)</a:t>
            </a:r>
            <a:endParaRPr lang="en-US" b="1" dirty="0"/>
          </a:p>
        </p:txBody>
      </p:sp>
      <p:sp>
        <p:nvSpPr>
          <p:cNvPr id="5" name="Content Placeholder 4"/>
          <p:cNvSpPr>
            <a:spLocks noGrp="1"/>
          </p:cNvSpPr>
          <p:nvPr>
            <p:ph idx="1"/>
          </p:nvPr>
        </p:nvSpPr>
        <p:spPr>
          <a:xfrm>
            <a:off x="1952978" y="1433689"/>
            <a:ext cx="6562372" cy="5136444"/>
          </a:xfrm>
        </p:spPr>
        <p:txBody>
          <a:bodyPr>
            <a:normAutofit fontScale="92500" lnSpcReduction="10000"/>
          </a:bodyPr>
          <a:lstStyle/>
          <a:p>
            <a:pPr>
              <a:buFont typeface="Wingdings" panose="05000000000000000000" pitchFamily="2" charset="2"/>
              <a:buChar char="Ø"/>
            </a:pPr>
            <a:r>
              <a:rPr lang="en-US" dirty="0" smtClean="0"/>
              <a:t>Conduct </a:t>
            </a:r>
            <a:r>
              <a:rPr lang="en-US" dirty="0"/>
              <a:t>Indicating a Need for </a:t>
            </a:r>
            <a:r>
              <a:rPr lang="en-US" dirty="0" smtClean="0"/>
              <a:t>Supervision (CINS) (Family Code Sec. 51.03)</a:t>
            </a:r>
            <a:endParaRPr lang="en-US" dirty="0"/>
          </a:p>
          <a:p>
            <a:pPr lvl="1">
              <a:buFont typeface="Wingdings" panose="05000000000000000000" pitchFamily="2" charset="2"/>
              <a:buChar char="§"/>
            </a:pPr>
            <a:r>
              <a:rPr lang="en-US" dirty="0"/>
              <a:t>Conduct, other than a traffic offense, that is a Class C misdemeanor or violates the penal ordinance of any political subdivision of this state</a:t>
            </a:r>
          </a:p>
          <a:p>
            <a:pPr lvl="1">
              <a:buFont typeface="Wingdings" panose="05000000000000000000" pitchFamily="2" charset="2"/>
              <a:buChar char="§"/>
            </a:pPr>
            <a:r>
              <a:rPr lang="en-US" dirty="0"/>
              <a:t>Absence of a child from school on 10 or more days or parts of days within a six-month period in the same school year or on three or more days or parts of days within a four-week period</a:t>
            </a:r>
          </a:p>
          <a:p>
            <a:pPr lvl="1">
              <a:buFont typeface="Wingdings" panose="05000000000000000000" pitchFamily="2" charset="2"/>
              <a:buChar char="§"/>
            </a:pPr>
            <a:r>
              <a:rPr lang="en-US" dirty="0"/>
              <a:t>Voluntary runaway</a:t>
            </a:r>
          </a:p>
          <a:p>
            <a:pPr lvl="1">
              <a:buFont typeface="Wingdings" panose="05000000000000000000" pitchFamily="2" charset="2"/>
              <a:buChar char="§"/>
            </a:pPr>
            <a:r>
              <a:rPr lang="en-US" dirty="0"/>
              <a:t>Huffing of paint or glue vapors, </a:t>
            </a:r>
            <a:r>
              <a:rPr lang="en-US" dirty="0" smtClean="0"/>
              <a:t>etc.</a:t>
            </a:r>
            <a:endParaRPr lang="en-US" dirty="0"/>
          </a:p>
          <a:p>
            <a:pPr lvl="1">
              <a:buFont typeface="Wingdings" panose="05000000000000000000" pitchFamily="2" charset="2"/>
              <a:buChar char="§"/>
            </a:pPr>
            <a:r>
              <a:rPr lang="en-US" dirty="0"/>
              <a:t>Violation of a school district’s previously communicated written Student Code of Conduct for which the child has been expelled</a:t>
            </a:r>
          </a:p>
          <a:p>
            <a:pPr lvl="1">
              <a:buFont typeface="Wingdings" panose="05000000000000000000" pitchFamily="2" charset="2"/>
              <a:buChar char="§"/>
            </a:pPr>
            <a:r>
              <a:rPr lang="en-US" dirty="0"/>
              <a:t>Conduct that violates a reasonable and lawful order for services from a court</a:t>
            </a:r>
          </a:p>
          <a:p>
            <a:pPr lvl="1">
              <a:buFont typeface="Wingdings" panose="05000000000000000000" pitchFamily="2" charset="2"/>
              <a:buChar char="§"/>
            </a:pPr>
            <a:r>
              <a:rPr lang="en-US" dirty="0"/>
              <a:t>Prostitution</a:t>
            </a:r>
          </a:p>
          <a:p>
            <a:pPr lvl="1">
              <a:buFont typeface="Wingdings" panose="05000000000000000000" pitchFamily="2" charset="2"/>
              <a:buChar char="§"/>
            </a:pPr>
            <a:r>
              <a:rPr lang="en-US" dirty="0"/>
              <a:t>Electronic transmission of certain visual material depicting a minor (sexting</a:t>
            </a:r>
            <a:r>
              <a:rPr lang="en-US" dirty="0" smtClean="0"/>
              <a:t>)</a:t>
            </a:r>
          </a:p>
          <a:p>
            <a:pPr>
              <a:buFont typeface="Wingdings" panose="05000000000000000000" pitchFamily="2" charset="2"/>
              <a:buChar char="Ø"/>
            </a:pPr>
            <a:r>
              <a:rPr lang="en-US" dirty="0" smtClean="0"/>
              <a:t>CINS is:</a:t>
            </a:r>
          </a:p>
          <a:p>
            <a:pPr lvl="1">
              <a:buFont typeface="Wingdings" panose="05000000000000000000" pitchFamily="2" charset="2"/>
              <a:buChar char="§"/>
            </a:pPr>
            <a:r>
              <a:rPr lang="en-US" dirty="0" smtClean="0"/>
              <a:t>Prosecuted in a juvenile court</a:t>
            </a:r>
          </a:p>
          <a:p>
            <a:pPr lvl="1">
              <a:buFont typeface="Wingdings" panose="05000000000000000000" pitchFamily="2" charset="2"/>
              <a:buChar char="§"/>
            </a:pPr>
            <a:r>
              <a:rPr lang="en-US" dirty="0" smtClean="0"/>
              <a:t>Not considered criminal in nature</a:t>
            </a:r>
            <a:endParaRPr lang="en-US" dirty="0"/>
          </a:p>
          <a:p>
            <a:pPr marL="342900" lvl="1" indent="0">
              <a:buNone/>
            </a:pPr>
            <a:endParaRPr lang="en-US" dirty="0" smtClean="0"/>
          </a:p>
          <a:p>
            <a:pPr lvl="1"/>
            <a:endParaRPr lang="en-US" dirty="0"/>
          </a:p>
        </p:txBody>
      </p:sp>
      <p:sp>
        <p:nvSpPr>
          <p:cNvPr id="2" name="Slide Number Placeholder 1"/>
          <p:cNvSpPr>
            <a:spLocks noGrp="1"/>
          </p:cNvSpPr>
          <p:nvPr>
            <p:ph type="sldNum" sz="quarter" idx="12"/>
          </p:nvPr>
        </p:nvSpPr>
        <p:spPr/>
        <p:txBody>
          <a:bodyPr/>
          <a:lstStyle/>
          <a:p>
            <a:fld id="{D2073752-6346-4907-B106-1E694E02F458}" type="slidenum">
              <a:rPr lang="en-US" smtClean="0"/>
              <a:t>8</a:t>
            </a:fld>
            <a:endParaRPr lang="en-US"/>
          </a:p>
        </p:txBody>
      </p:sp>
    </p:spTree>
    <p:extLst>
      <p:ext uri="{BB962C8B-B14F-4D97-AF65-F5344CB8AC3E}">
        <p14:creationId xmlns:p14="http://schemas.microsoft.com/office/powerpoint/2010/main" val="1823283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52978" y="365126"/>
            <a:ext cx="6562372" cy="921807"/>
          </a:xfrm>
        </p:spPr>
        <p:txBody>
          <a:bodyPr>
            <a:normAutofit fontScale="90000"/>
          </a:bodyPr>
          <a:lstStyle/>
          <a:p>
            <a:r>
              <a:rPr lang="en-US" b="1" dirty="0" smtClean="0"/>
              <a:t>Delinquent Conduct &amp; CINS vs. Criminal Offenses (</a:t>
            </a:r>
            <a:r>
              <a:rPr lang="en-US" b="1" dirty="0" err="1" smtClean="0"/>
              <a:t>cont</a:t>
            </a:r>
            <a:r>
              <a:rPr lang="en-US" b="1" dirty="0" smtClean="0"/>
              <a:t>)</a:t>
            </a:r>
            <a:endParaRPr lang="en-US" b="1" dirty="0"/>
          </a:p>
        </p:txBody>
      </p:sp>
      <p:sp>
        <p:nvSpPr>
          <p:cNvPr id="5" name="Content Placeholder 4"/>
          <p:cNvSpPr>
            <a:spLocks noGrp="1"/>
          </p:cNvSpPr>
          <p:nvPr>
            <p:ph idx="1"/>
          </p:nvPr>
        </p:nvSpPr>
        <p:spPr>
          <a:xfrm>
            <a:off x="1952978" y="1433689"/>
            <a:ext cx="6562372" cy="3893685"/>
          </a:xfrm>
        </p:spPr>
        <p:txBody>
          <a:bodyPr>
            <a:normAutofit/>
          </a:bodyPr>
          <a:lstStyle/>
          <a:p>
            <a:pPr>
              <a:buFont typeface="Wingdings" panose="05000000000000000000" pitchFamily="2" charset="2"/>
              <a:buChar char="Ø"/>
            </a:pPr>
            <a:r>
              <a:rPr lang="en-US" dirty="0" smtClean="0"/>
              <a:t>Conduct designated as a Class C Misdemeanor Offense may be filed against a child as a:</a:t>
            </a:r>
          </a:p>
          <a:p>
            <a:pPr lvl="1">
              <a:buFont typeface="Wingdings" panose="05000000000000000000" pitchFamily="2" charset="2"/>
              <a:buChar char="§"/>
            </a:pPr>
            <a:r>
              <a:rPr lang="en-US" dirty="0" smtClean="0"/>
              <a:t>Criminal offense in the justice or municipal court; OR</a:t>
            </a:r>
          </a:p>
          <a:p>
            <a:pPr lvl="1">
              <a:buFont typeface="Wingdings" panose="05000000000000000000" pitchFamily="2" charset="2"/>
              <a:buChar char="§"/>
            </a:pPr>
            <a:r>
              <a:rPr lang="en-US" dirty="0" smtClean="0"/>
              <a:t>CINS offense in the juvenile courts</a:t>
            </a:r>
          </a:p>
          <a:p>
            <a:pPr lvl="1"/>
            <a:endParaRPr lang="en-US" dirty="0"/>
          </a:p>
          <a:p>
            <a:pPr>
              <a:buFont typeface="Wingdings" panose="05000000000000000000" pitchFamily="2" charset="2"/>
              <a:buChar char="Ø"/>
            </a:pPr>
            <a:r>
              <a:rPr lang="en-US" dirty="0" smtClean="0"/>
              <a:t>Class C Misdemeanor Offenses against a child:</a:t>
            </a:r>
          </a:p>
          <a:p>
            <a:pPr lvl="1">
              <a:buFont typeface="Wingdings" panose="05000000000000000000" pitchFamily="2" charset="2"/>
              <a:buChar char="§"/>
            </a:pPr>
            <a:r>
              <a:rPr lang="en-US" dirty="0" smtClean="0"/>
              <a:t>Are treated as criminal cases for all intents and purposes</a:t>
            </a:r>
          </a:p>
          <a:p>
            <a:pPr lvl="1">
              <a:buFont typeface="Wingdings" panose="05000000000000000000" pitchFamily="2" charset="2"/>
              <a:buChar char="§"/>
            </a:pPr>
            <a:r>
              <a:rPr lang="en-US" dirty="0" smtClean="0"/>
              <a:t>Result in a criminal conviction on the child’s record</a:t>
            </a:r>
          </a:p>
          <a:p>
            <a:pPr lvl="1">
              <a:buFont typeface="Wingdings" panose="05000000000000000000" pitchFamily="2" charset="2"/>
              <a:buChar char="§"/>
            </a:pPr>
            <a:r>
              <a:rPr lang="en-US" dirty="0" smtClean="0"/>
              <a:t>Result in potential fines</a:t>
            </a:r>
          </a:p>
          <a:p>
            <a:pPr lvl="1">
              <a:buFont typeface="Wingdings" panose="05000000000000000000" pitchFamily="2" charset="2"/>
              <a:buChar char="§"/>
            </a:pPr>
            <a:r>
              <a:rPr lang="en-US" dirty="0" smtClean="0"/>
              <a:t>Result in criminal court costs that may or may not be waived</a:t>
            </a:r>
          </a:p>
          <a:p>
            <a:pPr lvl="1">
              <a:buFont typeface="Wingdings" panose="05000000000000000000" pitchFamily="2" charset="2"/>
              <a:buChar char="§"/>
            </a:pPr>
            <a:r>
              <a:rPr lang="en-US" dirty="0" smtClean="0"/>
              <a:t>Treated like an adult in many respects</a:t>
            </a:r>
          </a:p>
          <a:p>
            <a:pPr lvl="1"/>
            <a:endParaRPr lang="en-US" dirty="0" smtClean="0"/>
          </a:p>
          <a:p>
            <a:pPr lvl="1"/>
            <a:endParaRPr lang="en-US" dirty="0"/>
          </a:p>
          <a:p>
            <a:pPr marL="342900" lvl="1" indent="0">
              <a:buNone/>
            </a:pPr>
            <a:endParaRPr lang="en-US" dirty="0" smtClean="0"/>
          </a:p>
          <a:p>
            <a:pPr lvl="1"/>
            <a:endParaRPr lang="en-US" dirty="0"/>
          </a:p>
        </p:txBody>
      </p:sp>
      <p:sp>
        <p:nvSpPr>
          <p:cNvPr id="2" name="Slide Number Placeholder 1"/>
          <p:cNvSpPr>
            <a:spLocks noGrp="1"/>
          </p:cNvSpPr>
          <p:nvPr>
            <p:ph type="sldNum" sz="quarter" idx="12"/>
          </p:nvPr>
        </p:nvSpPr>
        <p:spPr/>
        <p:txBody>
          <a:bodyPr/>
          <a:lstStyle/>
          <a:p>
            <a:fld id="{D2073752-6346-4907-B106-1E694E02F458}" type="slidenum">
              <a:rPr lang="en-US" smtClean="0"/>
              <a:t>9</a:t>
            </a:fld>
            <a:endParaRPr lang="en-US"/>
          </a:p>
        </p:txBody>
      </p:sp>
    </p:spTree>
    <p:extLst>
      <p:ext uri="{BB962C8B-B14F-4D97-AF65-F5344CB8AC3E}">
        <p14:creationId xmlns:p14="http://schemas.microsoft.com/office/powerpoint/2010/main" val="22619252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5987</TotalTime>
  <Words>5110</Words>
  <Application>Microsoft Office PowerPoint</Application>
  <PresentationFormat>On-screen Show (4:3)</PresentationFormat>
  <Paragraphs>459</Paragraphs>
  <Slides>28</Slides>
  <Notes>28</Notes>
  <HiddenSlides>0</HiddenSlides>
  <MMClips>0</MMClips>
  <ScaleCrop>false</ScaleCrop>
  <HeadingPairs>
    <vt:vector size="4" baseType="variant">
      <vt:variant>
        <vt:lpstr>Theme</vt:lpstr>
      </vt:variant>
      <vt:variant>
        <vt:i4>2</vt:i4>
      </vt:variant>
      <vt:variant>
        <vt:lpstr>Slide Titles</vt:lpstr>
      </vt:variant>
      <vt:variant>
        <vt:i4>28</vt:i4>
      </vt:variant>
    </vt:vector>
  </HeadingPairs>
  <TitlesOfParts>
    <vt:vector size="30" baseType="lpstr">
      <vt:lpstr>Office Theme</vt:lpstr>
      <vt:lpstr>1_Office Theme</vt:lpstr>
      <vt:lpstr>School Ticketing Reform Class C Misdemeanor  School Discipline</vt:lpstr>
      <vt:lpstr>New Legislation of the 83rd Legislature</vt:lpstr>
      <vt:lpstr>Purpose of School Ticketing  Reform</vt:lpstr>
      <vt:lpstr>Key Definitions</vt:lpstr>
      <vt:lpstr>Classes of Offenses (Penal Code Ch. 12)</vt:lpstr>
      <vt:lpstr>Different Courts where Cases are Filed</vt:lpstr>
      <vt:lpstr>Delinquent Conduct &amp; CINS vs. Criminal Offenses</vt:lpstr>
      <vt:lpstr>Delinquent Conduct &amp; CINS vs. Criminal Offenses (cont.)</vt:lpstr>
      <vt:lpstr>Delinquent Conduct &amp; CINS vs. Criminal Offenses (cont)</vt:lpstr>
      <vt:lpstr>Failure to Attend School vs. Truancy</vt:lpstr>
      <vt:lpstr>Disorderly Conduct</vt:lpstr>
      <vt:lpstr>No Longer Offenses For Certain Children</vt:lpstr>
      <vt:lpstr>What’s New for Law Enforcement? </vt:lpstr>
      <vt:lpstr>The Complaint Process</vt:lpstr>
      <vt:lpstr>Additional Factors in the Complaint Process</vt:lpstr>
      <vt:lpstr>Confidentiality of Criminal Records of Children</vt:lpstr>
      <vt:lpstr>Conflict of Laws</vt:lpstr>
      <vt:lpstr>Frequent Questions</vt:lpstr>
      <vt:lpstr>What are Graduated Sanctions?</vt:lpstr>
      <vt:lpstr>Must I go to the Court to File the Complaint?</vt:lpstr>
      <vt:lpstr>Can Prosecutors Ignore Complaints that are Filed?</vt:lpstr>
      <vt:lpstr>Issues of Capacity that May Be Raised for Fine-Only Offenses or Violation of Ordinance</vt:lpstr>
      <vt:lpstr>Can Courts Ignore Complaints that are Filed?</vt:lpstr>
      <vt:lpstr>Can 17 and 18-Year-Old Students be Ticketed?</vt:lpstr>
      <vt:lpstr>What Options are Available to School Administrators in regards to Fighting?</vt:lpstr>
      <vt:lpstr>What Options are Available to School Administrators Related to Possession? </vt:lpstr>
      <vt:lpstr>What Options are Available to School Administrators Related to Possession?</vt:lpstr>
      <vt:lpstr>What Options are Available to School Administrators to Address “Gang Related” Activities?</vt:lpstr>
    </vt:vector>
  </TitlesOfParts>
  <Company>State of Texas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Meredith Higgins</dc:creator>
  <cp:lastModifiedBy>Courts User</cp:lastModifiedBy>
  <cp:revision>74</cp:revision>
  <dcterms:created xsi:type="dcterms:W3CDTF">2014-07-07T13:48:42Z</dcterms:created>
  <dcterms:modified xsi:type="dcterms:W3CDTF">2014-08-13T04:30:37Z</dcterms:modified>
</cp:coreProperties>
</file>