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0" r:id="rId1"/>
  </p:sldMasterIdLst>
  <p:sldIdLst>
    <p:sldId id="256" r:id="rId2"/>
    <p:sldId id="257" r:id="rId3"/>
    <p:sldId id="259" r:id="rId4"/>
    <p:sldId id="260" r:id="rId5"/>
    <p:sldId id="265" r:id="rId6"/>
    <p:sldId id="266" r:id="rId7"/>
    <p:sldId id="268" r:id="rId8"/>
    <p:sldId id="261" r:id="rId9"/>
    <p:sldId id="269" r:id="rId10"/>
    <p:sldId id="267" r:id="rId11"/>
    <p:sldId id="27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89800"/>
    <a:srgbClr val="E2A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83" d="100"/>
          <a:sy n="83" d="100"/>
        </p:scale>
        <p:origin x="77" y="24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069794B-B607-4E96-B974-80CD749F903C}" type="datetimeFigureOut">
              <a:rPr lang="en-US" smtClean="0"/>
              <a:t>5/6/2015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3A8CE2-F6DB-4E6C-BA83-6A835E637B76}" type="slidenum">
              <a:rPr lang="en-US" smtClean="0"/>
              <a:t>‹#›</a:t>
            </a:fld>
            <a:endParaRPr lang="en-US"/>
          </a:p>
        </p:txBody>
      </p:sp>
    </p:spTree>
    <p:extLst>
      <p:ext uri="{BB962C8B-B14F-4D97-AF65-F5344CB8AC3E}">
        <p14:creationId xmlns:p14="http://schemas.microsoft.com/office/powerpoint/2010/main" val="22306304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69794B-B607-4E96-B974-80CD749F903C}" type="datetimeFigureOut">
              <a:rPr lang="en-US" smtClean="0"/>
              <a:t>5/6/2015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3A8CE2-F6DB-4E6C-BA83-6A835E637B76}" type="slidenum">
              <a:rPr lang="en-US" smtClean="0"/>
              <a:t>‹#›</a:t>
            </a:fld>
            <a:endParaRPr lang="en-US"/>
          </a:p>
        </p:txBody>
      </p:sp>
    </p:spTree>
    <p:extLst>
      <p:ext uri="{BB962C8B-B14F-4D97-AF65-F5344CB8AC3E}">
        <p14:creationId xmlns:p14="http://schemas.microsoft.com/office/powerpoint/2010/main" val="3630867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69794B-B607-4E96-B974-80CD749F903C}" type="datetimeFigureOut">
              <a:rPr lang="en-US" smtClean="0"/>
              <a:t>5/6/2015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3A8CE2-F6DB-4E6C-BA83-6A835E637B76}"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417367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69794B-B607-4E96-B974-80CD749F903C}" type="datetimeFigureOut">
              <a:rPr lang="en-US" smtClean="0"/>
              <a:t>5/6/2015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3A8CE2-F6DB-4E6C-BA83-6A835E637B76}" type="slidenum">
              <a:rPr lang="en-US" smtClean="0"/>
              <a:t>‹#›</a:t>
            </a:fld>
            <a:endParaRPr lang="en-US"/>
          </a:p>
        </p:txBody>
      </p:sp>
    </p:spTree>
    <p:extLst>
      <p:ext uri="{BB962C8B-B14F-4D97-AF65-F5344CB8AC3E}">
        <p14:creationId xmlns:p14="http://schemas.microsoft.com/office/powerpoint/2010/main" val="22924284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69794B-B607-4E96-B974-80CD749F903C}" type="datetimeFigureOut">
              <a:rPr lang="en-US" smtClean="0"/>
              <a:t>5/6/2015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3A8CE2-F6DB-4E6C-BA83-6A835E637B76}"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528335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69794B-B607-4E96-B974-80CD749F903C}" type="datetimeFigureOut">
              <a:rPr lang="en-US" smtClean="0"/>
              <a:t>5/6/2015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3A8CE2-F6DB-4E6C-BA83-6A835E637B76}" type="slidenum">
              <a:rPr lang="en-US" smtClean="0"/>
              <a:t>‹#›</a:t>
            </a:fld>
            <a:endParaRPr lang="en-US"/>
          </a:p>
        </p:txBody>
      </p:sp>
    </p:spTree>
    <p:extLst>
      <p:ext uri="{BB962C8B-B14F-4D97-AF65-F5344CB8AC3E}">
        <p14:creationId xmlns:p14="http://schemas.microsoft.com/office/powerpoint/2010/main" val="2770601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069794B-B607-4E96-B974-80CD749F903C}" type="datetimeFigureOut">
              <a:rPr lang="en-US" smtClean="0"/>
              <a:t>5/6/2015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3A8CE2-F6DB-4E6C-BA83-6A835E637B76}" type="slidenum">
              <a:rPr lang="en-US" smtClean="0"/>
              <a:t>‹#›</a:t>
            </a:fld>
            <a:endParaRPr lang="en-US"/>
          </a:p>
        </p:txBody>
      </p:sp>
    </p:spTree>
    <p:extLst>
      <p:ext uri="{BB962C8B-B14F-4D97-AF65-F5344CB8AC3E}">
        <p14:creationId xmlns:p14="http://schemas.microsoft.com/office/powerpoint/2010/main" val="40095007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069794B-B607-4E96-B974-80CD749F903C}" type="datetimeFigureOut">
              <a:rPr lang="en-US" smtClean="0"/>
              <a:t>5/6/2015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3A8CE2-F6DB-4E6C-BA83-6A835E637B76}" type="slidenum">
              <a:rPr lang="en-US" smtClean="0"/>
              <a:t>‹#›</a:t>
            </a:fld>
            <a:endParaRPr lang="en-US"/>
          </a:p>
        </p:txBody>
      </p:sp>
    </p:spTree>
    <p:extLst>
      <p:ext uri="{BB962C8B-B14F-4D97-AF65-F5344CB8AC3E}">
        <p14:creationId xmlns:p14="http://schemas.microsoft.com/office/powerpoint/2010/main" val="277545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069794B-B607-4E96-B974-80CD749F903C}" type="datetimeFigureOut">
              <a:rPr lang="en-US" smtClean="0"/>
              <a:t>5/6/2015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3A8CE2-F6DB-4E6C-BA83-6A835E637B76}" type="slidenum">
              <a:rPr lang="en-US" smtClean="0"/>
              <a:t>‹#›</a:t>
            </a:fld>
            <a:endParaRPr lang="en-US"/>
          </a:p>
        </p:txBody>
      </p:sp>
    </p:spTree>
    <p:extLst>
      <p:ext uri="{BB962C8B-B14F-4D97-AF65-F5344CB8AC3E}">
        <p14:creationId xmlns:p14="http://schemas.microsoft.com/office/powerpoint/2010/main" val="1982661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69794B-B607-4E96-B974-80CD749F903C}" type="datetimeFigureOut">
              <a:rPr lang="en-US" smtClean="0"/>
              <a:t>5/6/2015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3A8CE2-F6DB-4E6C-BA83-6A835E637B76}" type="slidenum">
              <a:rPr lang="en-US" smtClean="0"/>
              <a:t>‹#›</a:t>
            </a:fld>
            <a:endParaRPr lang="en-US"/>
          </a:p>
        </p:txBody>
      </p:sp>
    </p:spTree>
    <p:extLst>
      <p:ext uri="{BB962C8B-B14F-4D97-AF65-F5344CB8AC3E}">
        <p14:creationId xmlns:p14="http://schemas.microsoft.com/office/powerpoint/2010/main" val="1769163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069794B-B607-4E96-B974-80CD749F903C}" type="datetimeFigureOut">
              <a:rPr lang="en-US" smtClean="0"/>
              <a:t>5/6/2015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3A8CE2-F6DB-4E6C-BA83-6A835E637B76}" type="slidenum">
              <a:rPr lang="en-US" smtClean="0"/>
              <a:t>‹#›</a:t>
            </a:fld>
            <a:endParaRPr lang="en-US"/>
          </a:p>
        </p:txBody>
      </p:sp>
    </p:spTree>
    <p:extLst>
      <p:ext uri="{BB962C8B-B14F-4D97-AF65-F5344CB8AC3E}">
        <p14:creationId xmlns:p14="http://schemas.microsoft.com/office/powerpoint/2010/main" val="1691157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069794B-B607-4E96-B974-80CD749F903C}" type="datetimeFigureOut">
              <a:rPr lang="en-US" smtClean="0"/>
              <a:t>5/6/2015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3A8CE2-F6DB-4E6C-BA83-6A835E637B76}" type="slidenum">
              <a:rPr lang="en-US" smtClean="0"/>
              <a:t>‹#›</a:t>
            </a:fld>
            <a:endParaRPr lang="en-US"/>
          </a:p>
        </p:txBody>
      </p:sp>
    </p:spTree>
    <p:extLst>
      <p:ext uri="{BB962C8B-B14F-4D97-AF65-F5344CB8AC3E}">
        <p14:creationId xmlns:p14="http://schemas.microsoft.com/office/powerpoint/2010/main" val="955257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069794B-B607-4E96-B974-80CD749F903C}" type="datetimeFigureOut">
              <a:rPr lang="en-US" smtClean="0"/>
              <a:t>5/6/2015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3A8CE2-F6DB-4E6C-BA83-6A835E637B76}" type="slidenum">
              <a:rPr lang="en-US" smtClean="0"/>
              <a:t>‹#›</a:t>
            </a:fld>
            <a:endParaRPr lang="en-US"/>
          </a:p>
        </p:txBody>
      </p:sp>
    </p:spTree>
    <p:extLst>
      <p:ext uri="{BB962C8B-B14F-4D97-AF65-F5344CB8AC3E}">
        <p14:creationId xmlns:p14="http://schemas.microsoft.com/office/powerpoint/2010/main" val="864964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69794B-B607-4E96-B974-80CD749F903C}" type="datetimeFigureOut">
              <a:rPr lang="en-US" smtClean="0"/>
              <a:t>5/6/2015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3A8CE2-F6DB-4E6C-BA83-6A835E637B76}" type="slidenum">
              <a:rPr lang="en-US" smtClean="0"/>
              <a:t>‹#›</a:t>
            </a:fld>
            <a:endParaRPr lang="en-US"/>
          </a:p>
        </p:txBody>
      </p:sp>
    </p:spTree>
    <p:extLst>
      <p:ext uri="{BB962C8B-B14F-4D97-AF65-F5344CB8AC3E}">
        <p14:creationId xmlns:p14="http://schemas.microsoft.com/office/powerpoint/2010/main" val="1241974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69794B-B607-4E96-B974-80CD749F903C}" type="datetimeFigureOut">
              <a:rPr lang="en-US" smtClean="0"/>
              <a:t>5/6/2015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3A8CE2-F6DB-4E6C-BA83-6A835E637B76}" type="slidenum">
              <a:rPr lang="en-US" smtClean="0"/>
              <a:t>‹#›</a:t>
            </a:fld>
            <a:endParaRPr lang="en-US"/>
          </a:p>
        </p:txBody>
      </p:sp>
    </p:spTree>
    <p:extLst>
      <p:ext uri="{BB962C8B-B14F-4D97-AF65-F5344CB8AC3E}">
        <p14:creationId xmlns:p14="http://schemas.microsoft.com/office/powerpoint/2010/main" val="14684261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3A8CE2-F6DB-4E6C-BA83-6A835E637B76}" type="slidenum">
              <a:rPr lang="en-US" smtClean="0"/>
              <a:t>‹#›</a:t>
            </a:fld>
            <a:endParaRPr lang="en-US"/>
          </a:p>
        </p:txBody>
      </p:sp>
      <p:sp>
        <p:nvSpPr>
          <p:cNvPr id="5" name="Date Placeholder 4"/>
          <p:cNvSpPr>
            <a:spLocks noGrp="1"/>
          </p:cNvSpPr>
          <p:nvPr>
            <p:ph type="dt" sz="half" idx="10"/>
          </p:nvPr>
        </p:nvSpPr>
        <p:spPr/>
        <p:txBody>
          <a:bodyPr/>
          <a:lstStyle/>
          <a:p>
            <a:fld id="{C069794B-B607-4E96-B974-80CD749F903C}" type="datetimeFigureOut">
              <a:rPr lang="en-US" smtClean="0"/>
              <a:t>5/6/2015</a:t>
            </a:fld>
            <a:endParaRPr lang="en-US"/>
          </a:p>
        </p:txBody>
      </p:sp>
    </p:spTree>
    <p:extLst>
      <p:ext uri="{BB962C8B-B14F-4D97-AF65-F5344CB8AC3E}">
        <p14:creationId xmlns:p14="http://schemas.microsoft.com/office/powerpoint/2010/main" val="871503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069794B-B607-4E96-B974-80CD749F903C}" type="datetimeFigureOut">
              <a:rPr lang="en-US" smtClean="0"/>
              <a:t>5/6/2015</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B3A8CE2-F6DB-4E6C-BA83-6A835E637B76}" type="slidenum">
              <a:rPr lang="en-US" smtClean="0"/>
              <a:t>‹#›</a:t>
            </a:fld>
            <a:endParaRPr lang="en-US"/>
          </a:p>
        </p:txBody>
      </p:sp>
    </p:spTree>
    <p:extLst>
      <p:ext uri="{BB962C8B-B14F-4D97-AF65-F5344CB8AC3E}">
        <p14:creationId xmlns:p14="http://schemas.microsoft.com/office/powerpoint/2010/main" val="2776265649"/>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 id="2147483752" r:id="rId12"/>
    <p:sldLayoutId id="2147483753" r:id="rId13"/>
    <p:sldLayoutId id="2147483754" r:id="rId14"/>
    <p:sldLayoutId id="2147483755" r:id="rId15"/>
    <p:sldLayoutId id="214748375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cappstraining.cpa.texas.gov/files/CAPPS_EUT_Catalog.pdf" TargetMode="External"/><Relationship Id="rId2" Type="http://schemas.openxmlformats.org/officeDocument/2006/relationships/hyperlink" Target="http://cappstraining.cpa.texas.gov/" TargetMode="External"/><Relationship Id="rId1" Type="http://schemas.openxmlformats.org/officeDocument/2006/relationships/slideLayout" Target="../slideLayouts/slideLayout7.xml"/><Relationship Id="rId5" Type="http://schemas.openxmlformats.org/officeDocument/2006/relationships/hyperlink" Target="http://cappstraining.cpa.texas.gov/courses/HR/index.php" TargetMode="External"/><Relationship Id="rId4" Type="http://schemas.openxmlformats.org/officeDocument/2006/relationships/hyperlink" Target="http://cappstraining.cpa.texas.gov/files/CAPPSLearningPath.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cappstraining.cpa.texas.gov/files/CAPPSLearningPath.docx" TargetMode="External"/><Relationship Id="rId7" Type="http://schemas.openxmlformats.org/officeDocument/2006/relationships/hyperlink" Target="http://cappstraining.cpa.texas.gov/courses/HR/111_MSSL/index.php" TargetMode="External"/><Relationship Id="rId2" Type="http://schemas.openxmlformats.org/officeDocument/2006/relationships/hyperlink" Target="http://cappstraining.cpa.texas.gov/files/CAPPS_EUT_Catalog.pdf" TargetMode="External"/><Relationship Id="rId1" Type="http://schemas.openxmlformats.org/officeDocument/2006/relationships/slideLayout" Target="../slideLayouts/slideLayout7.xml"/><Relationship Id="rId6" Type="http://schemas.openxmlformats.org/officeDocument/2006/relationships/hyperlink" Target="http://cappstraining.cpa.texas.gov/courses/HR/110_MSS/index.php" TargetMode="External"/><Relationship Id="rId5" Type="http://schemas.openxmlformats.org/officeDocument/2006/relationships/hyperlink" Target="http://cappstraining.cpa.texas.gov/courses/HR/100_ESS/index.php" TargetMode="External"/><Relationship Id="rId4" Type="http://schemas.openxmlformats.org/officeDocument/2006/relationships/hyperlink" Target="http://cappstraining.cpa.texas.gov/courses/HR/99_FUND/index.php"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cappstraining.cpa.texas.gov/courses/HR/99_FUND/508Session/99FundCAPPSHR-Payroll508.pdf" TargetMode="External"/><Relationship Id="rId2" Type="http://schemas.openxmlformats.org/officeDocument/2006/relationships/hyperlink" Target="http://cappstraining.cpa.texas.gov/courses/HR/99_FUND/ART/story.html" TargetMode="External"/><Relationship Id="rId1" Type="http://schemas.openxmlformats.org/officeDocument/2006/relationships/slideLayout" Target="../slideLayouts/slideLayout7.xml"/><Relationship Id="rId4" Type="http://schemas.openxmlformats.org/officeDocument/2006/relationships/hyperlink" Target="http://cappstraining.cpa.texas.gov/courses/HR/99_FUND/Print/99FUND_TRAIN.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CAPPS RESOURCES</a:t>
            </a:r>
            <a:br>
              <a:rPr lang="en-US" dirty="0" smtClean="0"/>
            </a:br>
            <a:r>
              <a:rPr lang="en-US" dirty="0" smtClean="0"/>
              <a:t>Training Materials</a:t>
            </a:r>
            <a:endParaRPr lang="en-US" dirty="0"/>
          </a:p>
        </p:txBody>
      </p:sp>
      <p:sp>
        <p:nvSpPr>
          <p:cNvPr id="3" name="Subtitle 2"/>
          <p:cNvSpPr>
            <a:spLocks noGrp="1"/>
          </p:cNvSpPr>
          <p:nvPr>
            <p:ph type="subTitle" idx="1"/>
          </p:nvPr>
        </p:nvSpPr>
        <p:spPr/>
        <p:txBody>
          <a:bodyPr>
            <a:normAutofit lnSpcReduction="10000"/>
          </a:bodyPr>
          <a:lstStyle/>
          <a:p>
            <a:r>
              <a:rPr lang="en-US" dirty="0" smtClean="0"/>
              <a:t>Office of Court Administration</a:t>
            </a:r>
          </a:p>
          <a:p>
            <a:r>
              <a:rPr lang="en-US" dirty="0" smtClean="0"/>
              <a:t>and</a:t>
            </a:r>
          </a:p>
          <a:p>
            <a:r>
              <a:rPr lang="en-US" dirty="0" smtClean="0"/>
              <a:t>Office of State Prosecuting Attorney</a:t>
            </a:r>
            <a:endParaRPr lang="en-US" dirty="0"/>
          </a:p>
        </p:txBody>
      </p:sp>
    </p:spTree>
    <p:extLst>
      <p:ext uri="{BB962C8B-B14F-4D97-AF65-F5344CB8AC3E}">
        <p14:creationId xmlns:p14="http://schemas.microsoft.com/office/powerpoint/2010/main" val="36611749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77334" y="609600"/>
            <a:ext cx="8596668" cy="1320800"/>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smtClean="0"/>
              <a:t>Section 2 – </a:t>
            </a:r>
            <a:r>
              <a:rPr lang="en-US" dirty="0" err="1" smtClean="0"/>
              <a:t>eProfile</a:t>
            </a:r>
            <a:endParaRPr lang="en-US" dirty="0" smtClean="0"/>
          </a:p>
          <a:p>
            <a:r>
              <a:rPr lang="en-US" dirty="0" smtClean="0"/>
              <a:t>Section 3 – </a:t>
            </a:r>
            <a:r>
              <a:rPr lang="en-US" dirty="0" err="1" smtClean="0"/>
              <a:t>ePay</a:t>
            </a:r>
            <a:endParaRPr lang="en-US" dirty="0" smtClean="0"/>
          </a:p>
          <a:p>
            <a:r>
              <a:rPr lang="en-US" dirty="0" smtClean="0"/>
              <a:t>Section 4 – Review</a:t>
            </a:r>
          </a:p>
        </p:txBody>
      </p:sp>
      <p:sp>
        <p:nvSpPr>
          <p:cNvPr id="3" name="TextBox 2"/>
          <p:cNvSpPr txBox="1"/>
          <p:nvPr/>
        </p:nvSpPr>
        <p:spPr>
          <a:xfrm>
            <a:off x="677334" y="2556589"/>
            <a:ext cx="8341567" cy="923330"/>
          </a:xfrm>
          <a:prstGeom prst="rect">
            <a:avLst/>
          </a:prstGeom>
          <a:noFill/>
        </p:spPr>
        <p:txBody>
          <a:bodyPr wrap="square" rtlCol="0">
            <a:spAutoFit/>
          </a:bodyPr>
          <a:lstStyle/>
          <a:p>
            <a:r>
              <a:rPr lang="en-US" dirty="0" smtClean="0"/>
              <a:t>All of these sections are relevant and should be reviewed.</a:t>
            </a:r>
          </a:p>
          <a:p>
            <a:endParaRPr lang="en-US" dirty="0"/>
          </a:p>
          <a:p>
            <a:endParaRPr lang="en-US" dirty="0" smtClean="0"/>
          </a:p>
        </p:txBody>
      </p:sp>
    </p:spTree>
    <p:extLst>
      <p:ext uri="{BB962C8B-B14F-4D97-AF65-F5344CB8AC3E}">
        <p14:creationId xmlns:p14="http://schemas.microsoft.com/office/powerpoint/2010/main" val="33568916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77334" y="609600"/>
            <a:ext cx="8596668" cy="1320800"/>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smtClean="0"/>
              <a:t>Questions?</a:t>
            </a:r>
          </a:p>
        </p:txBody>
      </p:sp>
      <p:sp>
        <p:nvSpPr>
          <p:cNvPr id="3" name="TextBox 2"/>
          <p:cNvSpPr txBox="1"/>
          <p:nvPr/>
        </p:nvSpPr>
        <p:spPr>
          <a:xfrm>
            <a:off x="677334" y="1754157"/>
            <a:ext cx="8341567" cy="2585323"/>
          </a:xfrm>
          <a:prstGeom prst="rect">
            <a:avLst/>
          </a:prstGeom>
          <a:noFill/>
        </p:spPr>
        <p:txBody>
          <a:bodyPr wrap="square" rtlCol="0">
            <a:spAutoFit/>
          </a:bodyPr>
          <a:lstStyle/>
          <a:p>
            <a:r>
              <a:rPr lang="en-US" dirty="0" smtClean="0"/>
              <a:t>Call one of the following people:</a:t>
            </a:r>
          </a:p>
          <a:p>
            <a:endParaRPr lang="en-US" dirty="0"/>
          </a:p>
          <a:p>
            <a:r>
              <a:rPr lang="en-US" dirty="0" smtClean="0"/>
              <a:t>Tina Washington – Policy </a:t>
            </a:r>
          </a:p>
          <a:p>
            <a:r>
              <a:rPr lang="en-US" dirty="0" smtClean="0"/>
              <a:t>Nancy Simmons – Human Resources</a:t>
            </a:r>
          </a:p>
          <a:p>
            <a:r>
              <a:rPr lang="en-US" dirty="0" smtClean="0"/>
              <a:t>Andrea Smith – Payroll, Time and Leave</a:t>
            </a:r>
          </a:p>
          <a:p>
            <a:endParaRPr lang="en-US" dirty="0"/>
          </a:p>
          <a:p>
            <a:r>
              <a:rPr lang="en-US" dirty="0" smtClean="0"/>
              <a:t>Call (512) 463-1625 (OCA’s main phone number) and ask for one of them.</a:t>
            </a:r>
          </a:p>
          <a:p>
            <a:endParaRPr lang="en-US" dirty="0"/>
          </a:p>
          <a:p>
            <a:endParaRPr lang="en-US" dirty="0" smtClean="0"/>
          </a:p>
        </p:txBody>
      </p:sp>
    </p:spTree>
    <p:extLst>
      <p:ext uri="{BB962C8B-B14F-4D97-AF65-F5344CB8AC3E}">
        <p14:creationId xmlns:p14="http://schemas.microsoft.com/office/powerpoint/2010/main" val="19151865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77334" y="609600"/>
            <a:ext cx="8596668" cy="1320800"/>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mtClean="0"/>
              <a:t>Where to Begin?</a:t>
            </a:r>
            <a:endParaRPr lang="en-US" dirty="0"/>
          </a:p>
        </p:txBody>
      </p:sp>
      <p:sp>
        <p:nvSpPr>
          <p:cNvPr id="3" name="TextBox 2"/>
          <p:cNvSpPr txBox="1"/>
          <p:nvPr/>
        </p:nvSpPr>
        <p:spPr>
          <a:xfrm>
            <a:off x="774440" y="1595536"/>
            <a:ext cx="8341567" cy="4524315"/>
          </a:xfrm>
          <a:prstGeom prst="rect">
            <a:avLst/>
          </a:prstGeom>
          <a:noFill/>
        </p:spPr>
        <p:txBody>
          <a:bodyPr wrap="square" rtlCol="0">
            <a:spAutoFit/>
          </a:bodyPr>
          <a:lstStyle/>
          <a:p>
            <a:r>
              <a:rPr lang="en-US" dirty="0" smtClean="0"/>
              <a:t>&gt; The CAPPS training materials can be found at:</a:t>
            </a:r>
          </a:p>
          <a:p>
            <a:r>
              <a:rPr lang="en-US" dirty="0" smtClean="0"/>
              <a:t> </a:t>
            </a:r>
          </a:p>
          <a:p>
            <a:r>
              <a:rPr lang="en-US" dirty="0" smtClean="0">
                <a:hlinkClick r:id="rId2"/>
              </a:rPr>
              <a:t>http://cappstraining.cpa.texas.gov</a:t>
            </a:r>
            <a:endParaRPr lang="en-US" dirty="0" smtClean="0"/>
          </a:p>
          <a:p>
            <a:endParaRPr lang="en-US" dirty="0"/>
          </a:p>
          <a:p>
            <a:endParaRPr lang="en-US" b="1" dirty="0" smtClean="0"/>
          </a:p>
          <a:p>
            <a:r>
              <a:rPr lang="en-US" dirty="0" smtClean="0"/>
              <a:t>&gt; On this page, you will see (among other things) the following:</a:t>
            </a:r>
          </a:p>
          <a:p>
            <a:endParaRPr lang="en-US" b="1" dirty="0" smtClean="0"/>
          </a:p>
          <a:p>
            <a:r>
              <a:rPr lang="en-US" b="1" dirty="0" smtClean="0"/>
              <a:t>CAPPS </a:t>
            </a:r>
            <a:r>
              <a:rPr lang="en-US" b="1" dirty="0"/>
              <a:t>HR/Payroll Training</a:t>
            </a:r>
          </a:p>
          <a:p>
            <a:r>
              <a:rPr lang="en-US" dirty="0" smtClean="0">
                <a:hlinkClick r:id="rId3"/>
              </a:rPr>
              <a:t>CAPPS </a:t>
            </a:r>
            <a:r>
              <a:rPr lang="en-US" dirty="0">
                <a:hlinkClick r:id="rId3"/>
              </a:rPr>
              <a:t>Course Catalog</a:t>
            </a:r>
            <a:endParaRPr lang="en-US" dirty="0"/>
          </a:p>
          <a:p>
            <a:r>
              <a:rPr lang="en-US" dirty="0">
                <a:hlinkClick r:id="rId4"/>
              </a:rPr>
              <a:t>CAPPS Agency Learning </a:t>
            </a:r>
            <a:r>
              <a:rPr lang="en-US" dirty="0" smtClean="0">
                <a:hlinkClick r:id="rId4"/>
              </a:rPr>
              <a:t>Path</a:t>
            </a:r>
            <a:endParaRPr lang="en-US" dirty="0" smtClean="0"/>
          </a:p>
          <a:p>
            <a:endParaRPr lang="en-US" dirty="0"/>
          </a:p>
          <a:p>
            <a:r>
              <a:rPr lang="en-US" dirty="0">
                <a:hlinkClick r:id="rId5"/>
              </a:rPr>
              <a:t>Courses &amp; Training Material</a:t>
            </a:r>
            <a:endParaRPr lang="en-US" dirty="0"/>
          </a:p>
          <a:p>
            <a:endParaRPr lang="en-US" dirty="0"/>
          </a:p>
          <a:p>
            <a:endParaRPr lang="en-US" dirty="0" smtClean="0"/>
          </a:p>
          <a:p>
            <a:r>
              <a:rPr lang="en-US" dirty="0" smtClean="0"/>
              <a:t>&gt; Click on </a:t>
            </a:r>
            <a:r>
              <a:rPr lang="en-US" dirty="0" smtClean="0">
                <a:hlinkClick r:id="rId5"/>
              </a:rPr>
              <a:t>Courses &amp; Training Material</a:t>
            </a:r>
            <a:endParaRPr lang="en-US" dirty="0" smtClean="0"/>
          </a:p>
          <a:p>
            <a:endParaRPr lang="en-US" dirty="0"/>
          </a:p>
        </p:txBody>
      </p:sp>
    </p:spTree>
    <p:extLst>
      <p:ext uri="{BB962C8B-B14F-4D97-AF65-F5344CB8AC3E}">
        <p14:creationId xmlns:p14="http://schemas.microsoft.com/office/powerpoint/2010/main" val="38410372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77334" y="609600"/>
            <a:ext cx="8596668" cy="1320800"/>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smtClean="0"/>
              <a:t>Courses &amp; Training Material</a:t>
            </a:r>
            <a:endParaRPr lang="en-US" dirty="0"/>
          </a:p>
        </p:txBody>
      </p:sp>
      <p:sp>
        <p:nvSpPr>
          <p:cNvPr id="3" name="TextBox 2"/>
          <p:cNvSpPr txBox="1"/>
          <p:nvPr/>
        </p:nvSpPr>
        <p:spPr>
          <a:xfrm>
            <a:off x="774440" y="1595536"/>
            <a:ext cx="8341567" cy="5078313"/>
          </a:xfrm>
          <a:prstGeom prst="rect">
            <a:avLst/>
          </a:prstGeom>
          <a:noFill/>
        </p:spPr>
        <p:txBody>
          <a:bodyPr wrap="square" rtlCol="0">
            <a:spAutoFit/>
          </a:bodyPr>
          <a:lstStyle/>
          <a:p>
            <a:r>
              <a:rPr lang="en-US" dirty="0" smtClean="0"/>
              <a:t>&gt; On this page, you will see (among other things) the following:</a:t>
            </a:r>
          </a:p>
          <a:p>
            <a:endParaRPr lang="en-US" dirty="0"/>
          </a:p>
          <a:p>
            <a:r>
              <a:rPr lang="en-US" b="1" dirty="0"/>
              <a:t>Courses &amp; Training Material</a:t>
            </a:r>
          </a:p>
          <a:p>
            <a:r>
              <a:rPr lang="en-US" dirty="0">
                <a:hlinkClick r:id="rId2"/>
              </a:rPr>
              <a:t>CAPPS Course Catalog</a:t>
            </a:r>
            <a:endParaRPr lang="en-US" dirty="0"/>
          </a:p>
          <a:p>
            <a:r>
              <a:rPr lang="en-US" dirty="0">
                <a:hlinkClick r:id="rId3"/>
              </a:rPr>
              <a:t>CAPPS Agency Learning </a:t>
            </a:r>
            <a:r>
              <a:rPr lang="en-US" dirty="0" smtClean="0">
                <a:hlinkClick r:id="rId3"/>
              </a:rPr>
              <a:t>Path</a:t>
            </a:r>
            <a:endParaRPr lang="en-US" dirty="0" smtClean="0"/>
          </a:p>
          <a:p>
            <a:endParaRPr lang="en-US" dirty="0"/>
          </a:p>
          <a:p>
            <a:r>
              <a:rPr lang="en-US" b="1" i="1" dirty="0"/>
              <a:t>Courses for All Employees</a:t>
            </a:r>
            <a:endParaRPr lang="en-US" b="1" dirty="0"/>
          </a:p>
          <a:p>
            <a:r>
              <a:rPr lang="en-US" dirty="0">
                <a:hlinkClick r:id="rId4"/>
              </a:rPr>
              <a:t>99 – CAPPS Fundamentals</a:t>
            </a:r>
            <a:endParaRPr lang="en-US" dirty="0"/>
          </a:p>
          <a:p>
            <a:r>
              <a:rPr lang="en-US" dirty="0">
                <a:hlinkClick r:id="rId5"/>
              </a:rPr>
              <a:t>100 – Employee Self </a:t>
            </a:r>
            <a:r>
              <a:rPr lang="en-US" dirty="0" smtClean="0">
                <a:hlinkClick r:id="rId5"/>
              </a:rPr>
              <a:t>Service</a:t>
            </a:r>
            <a:endParaRPr lang="en-US" dirty="0" smtClean="0"/>
          </a:p>
          <a:p>
            <a:endParaRPr lang="en-US" dirty="0"/>
          </a:p>
          <a:p>
            <a:r>
              <a:rPr lang="en-US" b="1" i="1" dirty="0"/>
              <a:t>Courses for Managers &amp; Supervisors:</a:t>
            </a:r>
            <a:endParaRPr lang="en-US" b="1" dirty="0"/>
          </a:p>
          <a:p>
            <a:r>
              <a:rPr lang="en-US" dirty="0">
                <a:hlinkClick r:id="rId6"/>
              </a:rPr>
              <a:t>110 – Manager Self Service</a:t>
            </a:r>
            <a:endParaRPr lang="en-US" dirty="0"/>
          </a:p>
          <a:p>
            <a:r>
              <a:rPr lang="en-US" dirty="0">
                <a:hlinkClick r:id="rId7"/>
              </a:rPr>
              <a:t>111 – Manager Self Service Lite</a:t>
            </a:r>
            <a:endParaRPr lang="en-US" dirty="0"/>
          </a:p>
          <a:p>
            <a:endParaRPr lang="en-US" dirty="0" smtClean="0"/>
          </a:p>
          <a:p>
            <a:endParaRPr lang="en-US" dirty="0" smtClean="0"/>
          </a:p>
          <a:p>
            <a:r>
              <a:rPr lang="en-US" dirty="0" smtClean="0"/>
              <a:t>&gt; Click on </a:t>
            </a:r>
            <a:r>
              <a:rPr lang="en-US" dirty="0" smtClean="0">
                <a:hlinkClick r:id="rId5"/>
              </a:rPr>
              <a:t>100 – Employee Self Service</a:t>
            </a:r>
            <a:endParaRPr lang="en-US" dirty="0" smtClean="0"/>
          </a:p>
          <a:p>
            <a:endParaRPr lang="en-US" dirty="0"/>
          </a:p>
          <a:p>
            <a:endParaRPr lang="en-US" dirty="0" smtClean="0"/>
          </a:p>
        </p:txBody>
      </p:sp>
    </p:spTree>
    <p:extLst>
      <p:ext uri="{BB962C8B-B14F-4D97-AF65-F5344CB8AC3E}">
        <p14:creationId xmlns:p14="http://schemas.microsoft.com/office/powerpoint/2010/main" val="32982743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77334" y="609600"/>
            <a:ext cx="8596668" cy="1320800"/>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a:t>Employee Self Service (100)</a:t>
            </a:r>
          </a:p>
        </p:txBody>
      </p:sp>
      <p:sp>
        <p:nvSpPr>
          <p:cNvPr id="3" name="TextBox 2"/>
          <p:cNvSpPr txBox="1"/>
          <p:nvPr/>
        </p:nvSpPr>
        <p:spPr>
          <a:xfrm>
            <a:off x="774440" y="1595536"/>
            <a:ext cx="8341567" cy="4524315"/>
          </a:xfrm>
          <a:prstGeom prst="rect">
            <a:avLst/>
          </a:prstGeom>
          <a:noFill/>
        </p:spPr>
        <p:txBody>
          <a:bodyPr wrap="square" rtlCol="0">
            <a:spAutoFit/>
          </a:bodyPr>
          <a:lstStyle/>
          <a:p>
            <a:r>
              <a:rPr lang="en-US" dirty="0" smtClean="0"/>
              <a:t>&gt; On this page, you will see (among other things) the following:</a:t>
            </a:r>
          </a:p>
          <a:p>
            <a:endParaRPr lang="en-US" dirty="0" smtClean="0"/>
          </a:p>
          <a:p>
            <a:r>
              <a:rPr lang="en-US" b="1" dirty="0"/>
              <a:t>Course Materials</a:t>
            </a:r>
          </a:p>
          <a:p>
            <a:r>
              <a:rPr lang="en-US" dirty="0">
                <a:hlinkClick r:id="rId2"/>
              </a:rPr>
              <a:t>Training Session</a:t>
            </a:r>
            <a:endParaRPr lang="en-US" dirty="0"/>
          </a:p>
          <a:p>
            <a:r>
              <a:rPr lang="en-US" dirty="0">
                <a:hlinkClick r:id="rId3"/>
              </a:rPr>
              <a:t>Training Session (Accessible PDF &amp; HTML)</a:t>
            </a:r>
            <a:endParaRPr lang="en-US" dirty="0"/>
          </a:p>
          <a:p>
            <a:r>
              <a:rPr lang="en-US" dirty="0"/>
              <a:t>Printed Materials:</a:t>
            </a:r>
          </a:p>
          <a:p>
            <a:pPr lvl="1"/>
            <a:r>
              <a:rPr lang="en-US" dirty="0">
                <a:hlinkClick r:id="rId4"/>
              </a:rPr>
              <a:t>Exercise Booklet</a:t>
            </a:r>
            <a:endParaRPr lang="en-US" dirty="0"/>
          </a:p>
          <a:p>
            <a:endParaRPr lang="en-US" dirty="0" smtClean="0"/>
          </a:p>
          <a:p>
            <a:endParaRPr lang="en-US" dirty="0" smtClean="0"/>
          </a:p>
          <a:p>
            <a:r>
              <a:rPr lang="en-US" dirty="0" smtClean="0"/>
              <a:t>&gt; Click on </a:t>
            </a:r>
            <a:r>
              <a:rPr lang="en-US" dirty="0" smtClean="0">
                <a:hlinkClick r:id="rId2"/>
              </a:rPr>
              <a:t>Training Session</a:t>
            </a:r>
            <a:endParaRPr lang="en-US" dirty="0" smtClean="0"/>
          </a:p>
          <a:p>
            <a:endParaRPr lang="en-US" dirty="0"/>
          </a:p>
          <a:p>
            <a:endParaRPr lang="en-US" dirty="0" smtClean="0"/>
          </a:p>
          <a:p>
            <a:endParaRPr lang="en-US" dirty="0"/>
          </a:p>
          <a:p>
            <a:endParaRPr lang="en-US" dirty="0" smtClean="0"/>
          </a:p>
          <a:p>
            <a:endParaRPr lang="en-US" dirty="0" smtClean="0"/>
          </a:p>
          <a:p>
            <a:endParaRPr lang="en-US" dirty="0"/>
          </a:p>
        </p:txBody>
      </p:sp>
    </p:spTree>
    <p:extLst>
      <p:ext uri="{BB962C8B-B14F-4D97-AF65-F5344CB8AC3E}">
        <p14:creationId xmlns:p14="http://schemas.microsoft.com/office/powerpoint/2010/main" val="6763686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77334" y="609600"/>
            <a:ext cx="8596668" cy="1320800"/>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a:t>Employee Self Service (100)</a:t>
            </a:r>
          </a:p>
        </p:txBody>
      </p:sp>
      <p:sp>
        <p:nvSpPr>
          <p:cNvPr id="3" name="TextBox 2"/>
          <p:cNvSpPr txBox="1"/>
          <p:nvPr/>
        </p:nvSpPr>
        <p:spPr>
          <a:xfrm>
            <a:off x="774440" y="1595536"/>
            <a:ext cx="8341567" cy="4801314"/>
          </a:xfrm>
          <a:prstGeom prst="rect">
            <a:avLst/>
          </a:prstGeom>
          <a:noFill/>
        </p:spPr>
        <p:txBody>
          <a:bodyPr wrap="square" rtlCol="0">
            <a:spAutoFit/>
          </a:bodyPr>
          <a:lstStyle/>
          <a:p>
            <a:r>
              <a:rPr lang="en-US" dirty="0" smtClean="0"/>
              <a:t>&gt; This is the beginning of the Employee Self Service training presentation.</a:t>
            </a:r>
          </a:p>
          <a:p>
            <a:endParaRPr lang="en-US" dirty="0" smtClean="0"/>
          </a:p>
          <a:p>
            <a:pPr marL="285750" indent="-285750">
              <a:buFont typeface="Wingdings" panose="05000000000000000000" pitchFamily="2" charset="2"/>
              <a:buChar char="Ø"/>
            </a:pPr>
            <a:r>
              <a:rPr lang="en-US" dirty="0" smtClean="0"/>
              <a:t>You are free to review the entire presentation, but, if you want to focus on the items most important to you in your day-to-day work, you can click on  the NEXT button to move forward quickly to the following:</a:t>
            </a:r>
          </a:p>
          <a:p>
            <a:pPr marL="285750" indent="-285750">
              <a:buFont typeface="Wingdings" panose="05000000000000000000" pitchFamily="2" charset="2"/>
              <a:buChar char="Ø"/>
            </a:pPr>
            <a:endParaRPr lang="en-US" dirty="0"/>
          </a:p>
          <a:p>
            <a:r>
              <a:rPr lang="en-US" dirty="0" smtClean="0"/>
              <a:t>	Course Objectives</a:t>
            </a:r>
          </a:p>
          <a:p>
            <a:endParaRPr lang="en-US" dirty="0" smtClean="0"/>
          </a:p>
          <a:p>
            <a:r>
              <a:rPr lang="en-US" dirty="0"/>
              <a:t>	</a:t>
            </a:r>
            <a:r>
              <a:rPr lang="en-US" dirty="0" smtClean="0"/>
              <a:t>Course Outline</a:t>
            </a:r>
          </a:p>
          <a:p>
            <a:r>
              <a:rPr lang="en-US" dirty="0"/>
              <a:t>	</a:t>
            </a:r>
            <a:r>
              <a:rPr lang="en-US" dirty="0" smtClean="0"/>
              <a:t>*  Section 1 – ESS Timesheet (Time Reporting)</a:t>
            </a:r>
          </a:p>
          <a:p>
            <a:r>
              <a:rPr lang="en-US" dirty="0"/>
              <a:t>	</a:t>
            </a:r>
            <a:r>
              <a:rPr lang="en-US" dirty="0" smtClean="0"/>
              <a:t>*  Section 2 – ESS </a:t>
            </a:r>
            <a:r>
              <a:rPr lang="en-US" dirty="0" err="1" smtClean="0"/>
              <a:t>eProfile</a:t>
            </a:r>
            <a:r>
              <a:rPr lang="en-US" dirty="0" smtClean="0"/>
              <a:t> (Personal HR Information)</a:t>
            </a:r>
          </a:p>
          <a:p>
            <a:r>
              <a:rPr lang="en-US" dirty="0"/>
              <a:t>	</a:t>
            </a:r>
            <a:r>
              <a:rPr lang="en-US" dirty="0" smtClean="0"/>
              <a:t>*  Section 3 – ESS </a:t>
            </a:r>
            <a:r>
              <a:rPr lang="en-US" dirty="0" err="1" smtClean="0"/>
              <a:t>ePay</a:t>
            </a:r>
            <a:r>
              <a:rPr lang="en-US" dirty="0" smtClean="0"/>
              <a:t> (Paycheck/Warrant)</a:t>
            </a:r>
          </a:p>
          <a:p>
            <a:r>
              <a:rPr lang="en-US" dirty="0"/>
              <a:t>	</a:t>
            </a:r>
            <a:r>
              <a:rPr lang="en-US" dirty="0" smtClean="0"/>
              <a:t>*  Section 4 - Review</a:t>
            </a:r>
          </a:p>
          <a:p>
            <a:endParaRPr lang="en-US" dirty="0"/>
          </a:p>
          <a:p>
            <a:pPr marL="285750" indent="-285750">
              <a:buFont typeface="Wingdings" panose="05000000000000000000" pitchFamily="2" charset="2"/>
              <a:buChar char="Ø"/>
            </a:pPr>
            <a:r>
              <a:rPr lang="en-US" dirty="0" smtClean="0"/>
              <a:t>You can also use the menu on the left-hand side of the screen to navigate to particular topics.</a:t>
            </a:r>
          </a:p>
          <a:p>
            <a:endParaRPr lang="en-US" dirty="0" smtClean="0"/>
          </a:p>
        </p:txBody>
      </p:sp>
    </p:spTree>
    <p:extLst>
      <p:ext uri="{BB962C8B-B14F-4D97-AF65-F5344CB8AC3E}">
        <p14:creationId xmlns:p14="http://schemas.microsoft.com/office/powerpoint/2010/main" val="1582264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77334" y="609600"/>
            <a:ext cx="8596668" cy="1320800"/>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smtClean="0"/>
              <a:t>Section 1 – ESS Timesheet</a:t>
            </a:r>
          </a:p>
        </p:txBody>
      </p:sp>
      <p:sp>
        <p:nvSpPr>
          <p:cNvPr id="3" name="TextBox 2"/>
          <p:cNvSpPr txBox="1"/>
          <p:nvPr/>
        </p:nvSpPr>
        <p:spPr>
          <a:xfrm>
            <a:off x="774440" y="1595536"/>
            <a:ext cx="8341567" cy="5355312"/>
          </a:xfrm>
          <a:prstGeom prst="rect">
            <a:avLst/>
          </a:prstGeom>
          <a:noFill/>
        </p:spPr>
        <p:txBody>
          <a:bodyPr wrap="square" rtlCol="0">
            <a:spAutoFit/>
          </a:bodyPr>
          <a:lstStyle/>
          <a:p>
            <a:pPr marL="285750" indent="-285750">
              <a:buFont typeface="Wingdings" panose="05000000000000000000" pitchFamily="2" charset="2"/>
              <a:buChar char="Ø"/>
            </a:pPr>
            <a:r>
              <a:rPr lang="en-US" dirty="0" smtClean="0"/>
              <a:t>There is a lot of information in this Section.  The slides are easy to read through, but you can skip some of them because they (1) they do not apply to OCA at all, or (2) they apply to only a few OCA employees, who will get specific instructions for them.</a:t>
            </a:r>
          </a:p>
          <a:p>
            <a:endParaRPr lang="en-US" dirty="0" smtClean="0"/>
          </a:p>
          <a:p>
            <a:pPr marL="285750" indent="-285750">
              <a:buFont typeface="Wingdings" panose="05000000000000000000" pitchFamily="2" charset="2"/>
              <a:buChar char="Ø"/>
            </a:pPr>
            <a:r>
              <a:rPr lang="en-US" dirty="0" smtClean="0"/>
              <a:t>L1 items to skip:</a:t>
            </a:r>
          </a:p>
          <a:p>
            <a:endParaRPr lang="en-US" dirty="0" smtClean="0"/>
          </a:p>
          <a:p>
            <a:pPr marL="742950" lvl="1" indent="-285750">
              <a:buFont typeface="Wingdings" panose="05000000000000000000" pitchFamily="2" charset="2"/>
              <a:buChar char="Ø"/>
            </a:pPr>
            <a:r>
              <a:rPr lang="en-US" dirty="0" smtClean="0"/>
              <a:t>Labor Account Code (LAC) – OCA and SPA do not use LACs</a:t>
            </a:r>
          </a:p>
          <a:p>
            <a:pPr lvl="1"/>
            <a:endParaRPr lang="en-US" dirty="0" smtClean="0"/>
          </a:p>
          <a:p>
            <a:pPr marL="742950" lvl="1" indent="-285750">
              <a:buFont typeface="Wingdings" panose="05000000000000000000" pitchFamily="2" charset="2"/>
              <a:buChar char="Ø"/>
            </a:pPr>
            <a:r>
              <a:rPr lang="en-US" dirty="0" smtClean="0"/>
              <a:t>Override Reason Code (ORC) – If you need to use an ORC, we will send you information about how this works</a:t>
            </a:r>
          </a:p>
          <a:p>
            <a:pPr lvl="1"/>
            <a:endParaRPr lang="en-US" dirty="0" smtClean="0"/>
          </a:p>
          <a:p>
            <a:pPr marL="742950" lvl="1" indent="-285750">
              <a:buFont typeface="Wingdings" panose="05000000000000000000" pitchFamily="2" charset="2"/>
              <a:buChar char="Ø"/>
            </a:pPr>
            <a:r>
              <a:rPr lang="en-US" dirty="0" smtClean="0"/>
              <a:t>Positive Time Reporter – this is an hourly employee – as of 5/5/2015, only 3 OCA employees (and no SPA employees) report hourly time</a:t>
            </a:r>
          </a:p>
          <a:p>
            <a:pPr marL="742950" lvl="1" indent="-285750">
              <a:buFont typeface="Wingdings" panose="05000000000000000000" pitchFamily="2" charset="2"/>
              <a:buChar char="Ø"/>
            </a:pPr>
            <a:endParaRPr lang="en-US" dirty="0" smtClean="0"/>
          </a:p>
          <a:p>
            <a:pPr marL="742950" lvl="1" indent="-285750">
              <a:buFont typeface="Wingdings" panose="05000000000000000000" pitchFamily="2" charset="2"/>
              <a:buChar char="Ø"/>
            </a:pPr>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40573941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77334" y="609600"/>
            <a:ext cx="8596668" cy="1320800"/>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smtClean="0"/>
              <a:t>Section 1 – ESS Timesheet</a:t>
            </a:r>
          </a:p>
        </p:txBody>
      </p:sp>
      <p:sp>
        <p:nvSpPr>
          <p:cNvPr id="3" name="TextBox 2"/>
          <p:cNvSpPr txBox="1"/>
          <p:nvPr/>
        </p:nvSpPr>
        <p:spPr>
          <a:xfrm>
            <a:off x="774440" y="1595536"/>
            <a:ext cx="8341567" cy="3416320"/>
          </a:xfrm>
          <a:prstGeom prst="rect">
            <a:avLst/>
          </a:prstGeom>
          <a:noFill/>
        </p:spPr>
        <p:txBody>
          <a:bodyPr wrap="square" rtlCol="0">
            <a:spAutoFit/>
          </a:bodyPr>
          <a:lstStyle/>
          <a:p>
            <a:endParaRPr lang="en-US" dirty="0" smtClean="0"/>
          </a:p>
          <a:p>
            <a:pPr marL="285750" indent="-285750">
              <a:buFont typeface="Wingdings" panose="05000000000000000000" pitchFamily="2" charset="2"/>
              <a:buChar char="Ø"/>
            </a:pPr>
            <a:r>
              <a:rPr lang="en-US" dirty="0" smtClean="0"/>
              <a:t>L2 items:</a:t>
            </a:r>
          </a:p>
          <a:p>
            <a:endParaRPr lang="en-US" dirty="0" smtClean="0"/>
          </a:p>
          <a:p>
            <a:pPr marL="285750" indent="-285750">
              <a:buFont typeface="Wingdings" panose="05000000000000000000" pitchFamily="2" charset="2"/>
              <a:buChar char="Ø"/>
            </a:pPr>
            <a:r>
              <a:rPr lang="en-US" dirty="0" smtClean="0"/>
              <a:t>Reporting Categories</a:t>
            </a:r>
          </a:p>
          <a:p>
            <a:pPr marL="742950" lvl="1" indent="-285750">
              <a:buFont typeface="Wingdings" panose="05000000000000000000" pitchFamily="2" charset="2"/>
              <a:buChar char="Ø"/>
            </a:pPr>
            <a:r>
              <a:rPr lang="en-US" dirty="0" smtClean="0"/>
              <a:t>Focus on</a:t>
            </a:r>
            <a:r>
              <a:rPr lang="en-US" b="1" dirty="0" smtClean="0"/>
              <a:t> Exception Time Reporter </a:t>
            </a:r>
            <a:r>
              <a:rPr lang="en-US" dirty="0" smtClean="0"/>
              <a:t>– </a:t>
            </a:r>
            <a:r>
              <a:rPr lang="en-US" dirty="0"/>
              <a:t>A</a:t>
            </a:r>
            <a:r>
              <a:rPr lang="en-US" dirty="0" smtClean="0"/>
              <a:t>lmost all OCA and SPA employees fall into this category</a:t>
            </a:r>
          </a:p>
          <a:p>
            <a:pPr marL="742950" lvl="1" indent="-285750">
              <a:buFont typeface="Wingdings" panose="05000000000000000000" pitchFamily="2" charset="2"/>
              <a:buChar char="Ø"/>
            </a:pPr>
            <a:r>
              <a:rPr lang="en-US" dirty="0" smtClean="0"/>
              <a:t>Skip information on Positive Time Reporter – this is an hourly employee</a:t>
            </a:r>
          </a:p>
          <a:p>
            <a:pPr lvl="1"/>
            <a:endParaRPr lang="en-US" dirty="0" smtClean="0"/>
          </a:p>
          <a:p>
            <a:pPr marL="285750" indent="-285750">
              <a:buFont typeface="Wingdings" panose="05000000000000000000" pitchFamily="2" charset="2"/>
              <a:buChar char="Ø"/>
            </a:pPr>
            <a:r>
              <a:rPr lang="en-US" dirty="0" smtClean="0"/>
              <a:t>Skip Labor Account Codes</a:t>
            </a:r>
          </a:p>
          <a:p>
            <a:pPr marL="742950" lvl="1" indent="-285750">
              <a:buFont typeface="Wingdings" panose="05000000000000000000" pitchFamily="2" charset="2"/>
              <a:buChar char="Ø"/>
            </a:pPr>
            <a:r>
              <a:rPr lang="en-US" dirty="0" smtClean="0"/>
              <a:t>OCA and SPA do not use these codes</a:t>
            </a:r>
          </a:p>
          <a:p>
            <a:endParaRPr lang="en-US" dirty="0" smtClean="0"/>
          </a:p>
          <a:p>
            <a:endParaRPr lang="en-US" dirty="0"/>
          </a:p>
        </p:txBody>
      </p:sp>
    </p:spTree>
    <p:extLst>
      <p:ext uri="{BB962C8B-B14F-4D97-AF65-F5344CB8AC3E}">
        <p14:creationId xmlns:p14="http://schemas.microsoft.com/office/powerpoint/2010/main" val="40619309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77334" y="609600"/>
            <a:ext cx="8596668" cy="1320800"/>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a:t>Section 1 – ESS Timesheet</a:t>
            </a:r>
          </a:p>
        </p:txBody>
      </p:sp>
      <p:sp>
        <p:nvSpPr>
          <p:cNvPr id="3" name="TextBox 2"/>
          <p:cNvSpPr txBox="1"/>
          <p:nvPr/>
        </p:nvSpPr>
        <p:spPr>
          <a:xfrm>
            <a:off x="774440" y="1595536"/>
            <a:ext cx="8341567" cy="5078313"/>
          </a:xfrm>
          <a:prstGeom prst="rect">
            <a:avLst/>
          </a:prstGeom>
          <a:noFill/>
        </p:spPr>
        <p:txBody>
          <a:bodyPr wrap="square" rtlCol="0">
            <a:spAutoFit/>
          </a:bodyPr>
          <a:lstStyle/>
          <a:p>
            <a:pPr marL="285750" indent="-285750">
              <a:buFont typeface="Wingdings" panose="05000000000000000000" pitchFamily="2" charset="2"/>
              <a:buChar char="Ø"/>
            </a:pPr>
            <a:r>
              <a:rPr lang="en-US" dirty="0" smtClean="0"/>
              <a:t>L3 – Enter Time and Leave</a:t>
            </a:r>
          </a:p>
          <a:p>
            <a:pPr marL="285750" indent="-285750">
              <a:buFont typeface="Wingdings" panose="05000000000000000000" pitchFamily="2" charset="2"/>
              <a:buChar char="Ø"/>
            </a:pPr>
            <a:r>
              <a:rPr lang="en-US" b="1" dirty="0" smtClean="0"/>
              <a:t>Timesheet Components</a:t>
            </a:r>
            <a:r>
              <a:rPr lang="en-US" dirty="0" smtClean="0"/>
              <a:t> will give you a good overview of the information on the CAPPS timesheet</a:t>
            </a:r>
          </a:p>
          <a:p>
            <a:endParaRPr lang="en-US" dirty="0" smtClean="0"/>
          </a:p>
          <a:p>
            <a:pPr marL="285750" indent="-285750">
              <a:buFont typeface="Wingdings" panose="05000000000000000000" pitchFamily="2" charset="2"/>
              <a:buChar char="Ø"/>
            </a:pPr>
            <a:r>
              <a:rPr lang="en-US" dirty="0" smtClean="0"/>
              <a:t>Skip the lesson on Positive Time Reporters unless you are an hourly employee.</a:t>
            </a:r>
          </a:p>
          <a:p>
            <a:endParaRPr lang="en-US" dirty="0" smtClean="0"/>
          </a:p>
          <a:p>
            <a:pPr marL="285750" indent="-285750">
              <a:buFont typeface="Wingdings" panose="05000000000000000000" pitchFamily="2" charset="2"/>
              <a:buChar char="Ø"/>
            </a:pPr>
            <a:r>
              <a:rPr lang="en-US" dirty="0" smtClean="0"/>
              <a:t>For Exception Time Reporters, we suggest you go in this order:</a:t>
            </a:r>
          </a:p>
          <a:p>
            <a:pPr marL="742950" lvl="1" indent="-285750">
              <a:buFont typeface="Wingdings" panose="05000000000000000000" pitchFamily="2" charset="2"/>
              <a:buChar char="Ø"/>
            </a:pPr>
            <a:r>
              <a:rPr lang="en-US" dirty="0" smtClean="0"/>
              <a:t>Enter Annual Leave Taken</a:t>
            </a:r>
          </a:p>
          <a:p>
            <a:pPr marL="742950" lvl="1" indent="-285750">
              <a:buFont typeface="Wingdings" panose="05000000000000000000" pitchFamily="2" charset="2"/>
              <a:buChar char="Ø"/>
            </a:pPr>
            <a:r>
              <a:rPr lang="en-US" dirty="0" smtClean="0"/>
              <a:t>Enter Sick Time Taken</a:t>
            </a:r>
          </a:p>
          <a:p>
            <a:pPr marL="742950" lvl="1" indent="-285750">
              <a:buFont typeface="Wingdings" panose="05000000000000000000" pitchFamily="2" charset="2"/>
              <a:buChar char="Ø"/>
            </a:pPr>
            <a:r>
              <a:rPr lang="en-US" dirty="0" smtClean="0"/>
              <a:t>Enter Multiple Leave Types</a:t>
            </a:r>
          </a:p>
          <a:p>
            <a:pPr marL="742950" lvl="1" indent="-285750">
              <a:buFont typeface="Wingdings" panose="05000000000000000000" pitchFamily="2" charset="2"/>
              <a:buChar char="Ø"/>
            </a:pPr>
            <a:r>
              <a:rPr lang="en-US" dirty="0" smtClean="0"/>
              <a:t>Enter Overtime/Comp Time Worked</a:t>
            </a:r>
          </a:p>
          <a:p>
            <a:pPr marL="742950" lvl="1" indent="-285750">
              <a:buFont typeface="Wingdings" panose="05000000000000000000" pitchFamily="2" charset="2"/>
              <a:buChar char="Ø"/>
            </a:pPr>
            <a:r>
              <a:rPr lang="en-US" dirty="0" smtClean="0"/>
              <a:t>Enter Time Worked on a Scheduled Holiday</a:t>
            </a:r>
          </a:p>
          <a:p>
            <a:pPr marL="742950" lvl="1" indent="-285750">
              <a:buFont typeface="Wingdings" panose="05000000000000000000" pitchFamily="2" charset="2"/>
              <a:buChar char="Ø"/>
            </a:pPr>
            <a:r>
              <a:rPr lang="en-US" dirty="0" smtClean="0"/>
              <a:t>Enter Optional Holiday Taken</a:t>
            </a:r>
          </a:p>
          <a:p>
            <a:pPr marL="742950" lvl="1" indent="-285750">
              <a:buFont typeface="Wingdings" panose="05000000000000000000" pitchFamily="2" charset="2"/>
              <a:buChar char="Ø"/>
            </a:pPr>
            <a:r>
              <a:rPr lang="en-US" dirty="0" smtClean="0"/>
              <a:t>Enter Regular Comp Time Taken</a:t>
            </a:r>
          </a:p>
          <a:p>
            <a:pPr marL="742950" lvl="1" indent="-285750">
              <a:buFont typeface="Wingdings" panose="05000000000000000000" pitchFamily="2" charset="2"/>
              <a:buChar char="Ø"/>
            </a:pPr>
            <a:r>
              <a:rPr lang="en-US" dirty="0" smtClean="0"/>
              <a:t>Enter Time for Flex Schedule – this will not be used regularly</a:t>
            </a:r>
          </a:p>
          <a:p>
            <a:pPr marL="742950" lvl="1" indent="-285750">
              <a:buFont typeface="Wingdings" panose="05000000000000000000" pitchFamily="2" charset="2"/>
              <a:buChar char="Ø"/>
            </a:pPr>
            <a:r>
              <a:rPr lang="en-US" dirty="0" smtClean="0"/>
              <a:t>Employee Time Certification</a:t>
            </a:r>
          </a:p>
          <a:p>
            <a:pPr marL="742950" lvl="1" indent="-285750">
              <a:buFont typeface="Wingdings" panose="05000000000000000000" pitchFamily="2" charset="2"/>
              <a:buChar char="Ø"/>
            </a:pPr>
            <a:r>
              <a:rPr lang="en-US" dirty="0" smtClean="0"/>
              <a:t>Skip Allocating  Time Worked</a:t>
            </a:r>
          </a:p>
        </p:txBody>
      </p:sp>
    </p:spTree>
    <p:extLst>
      <p:ext uri="{BB962C8B-B14F-4D97-AF65-F5344CB8AC3E}">
        <p14:creationId xmlns:p14="http://schemas.microsoft.com/office/powerpoint/2010/main" val="42874388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77334" y="609600"/>
            <a:ext cx="8596668" cy="1320800"/>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a:t>Section 1 – ESS Timesheet</a:t>
            </a:r>
          </a:p>
        </p:txBody>
      </p:sp>
      <p:sp>
        <p:nvSpPr>
          <p:cNvPr id="3" name="TextBox 2"/>
          <p:cNvSpPr txBox="1"/>
          <p:nvPr/>
        </p:nvSpPr>
        <p:spPr>
          <a:xfrm>
            <a:off x="774440" y="1595536"/>
            <a:ext cx="8341567" cy="3970318"/>
          </a:xfrm>
          <a:prstGeom prst="rect">
            <a:avLst/>
          </a:prstGeom>
          <a:noFill/>
        </p:spPr>
        <p:txBody>
          <a:bodyPr wrap="square" rtlCol="0">
            <a:spAutoFit/>
          </a:bodyPr>
          <a:lstStyle/>
          <a:p>
            <a:pPr marL="285750" indent="-285750">
              <a:buFont typeface="Wingdings" panose="05000000000000000000" pitchFamily="2" charset="2"/>
              <a:buChar char="Ø"/>
            </a:pPr>
            <a:r>
              <a:rPr lang="en-US" dirty="0" smtClean="0"/>
              <a:t>L4 – Timesheet Status</a:t>
            </a:r>
          </a:p>
          <a:p>
            <a:endParaRPr lang="en-US" dirty="0" smtClean="0"/>
          </a:p>
          <a:p>
            <a:pPr marL="285750" indent="-285750">
              <a:buFont typeface="Wingdings" panose="05000000000000000000" pitchFamily="2" charset="2"/>
              <a:buChar char="Ø"/>
            </a:pPr>
            <a:r>
              <a:rPr lang="en-US" dirty="0" smtClean="0"/>
              <a:t>L5 – View Time &amp; Leave Balances</a:t>
            </a:r>
          </a:p>
          <a:p>
            <a:endParaRPr lang="en-US" dirty="0" smtClean="0"/>
          </a:p>
          <a:p>
            <a:r>
              <a:rPr lang="en-US" dirty="0" smtClean="0"/>
              <a:t>These are good sections to review</a:t>
            </a:r>
          </a:p>
          <a:p>
            <a:endParaRPr lang="en-US" dirty="0" smtClean="0"/>
          </a:p>
          <a:p>
            <a:endParaRPr lang="en-US" dirty="0" smtClean="0"/>
          </a:p>
          <a:p>
            <a:pPr marL="285750" indent="-285750">
              <a:buFont typeface="Wingdings" panose="05000000000000000000" pitchFamily="2" charset="2"/>
              <a:buChar char="Ø"/>
            </a:pPr>
            <a:r>
              <a:rPr lang="en-US" dirty="0" smtClean="0"/>
              <a:t>L6 - Knowledge Check – It may be helpful to go through this</a:t>
            </a:r>
          </a:p>
          <a:p>
            <a:endParaRPr lang="en-US" dirty="0" smtClean="0"/>
          </a:p>
          <a:p>
            <a:pPr marL="742950" lvl="1" indent="-285750">
              <a:buFont typeface="Wingdings" panose="05000000000000000000" pitchFamily="2" charset="2"/>
              <a:buChar char="Ø"/>
            </a:pPr>
            <a:r>
              <a:rPr lang="en-US" dirty="0" smtClean="0"/>
              <a:t>Skip Q1</a:t>
            </a:r>
          </a:p>
          <a:p>
            <a:pPr marL="742950" lvl="1" indent="-285750">
              <a:buFont typeface="Wingdings" panose="05000000000000000000" pitchFamily="2" charset="2"/>
              <a:buChar char="Ø"/>
            </a:pPr>
            <a:r>
              <a:rPr lang="en-US" dirty="0" smtClean="0"/>
              <a:t>Q6 includes a reference to Labor Account Code (LAC).  We don’t use LACs, so this question may be tough for you to answer.</a:t>
            </a:r>
          </a:p>
          <a:p>
            <a:r>
              <a:rPr lang="en-US" dirty="0" smtClean="0"/>
              <a:t>	</a:t>
            </a:r>
            <a:endParaRPr lang="en-US" dirty="0"/>
          </a:p>
          <a:p>
            <a:endParaRPr lang="en-US" dirty="0" smtClean="0"/>
          </a:p>
        </p:txBody>
      </p:sp>
    </p:spTree>
    <p:extLst>
      <p:ext uri="{BB962C8B-B14F-4D97-AF65-F5344CB8AC3E}">
        <p14:creationId xmlns:p14="http://schemas.microsoft.com/office/powerpoint/2010/main" val="2918984622"/>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8851</TotalTime>
  <Words>646</Words>
  <Application>Microsoft Office PowerPoint</Application>
  <PresentationFormat>Widescreen</PresentationFormat>
  <Paragraphs>131</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Trebuchet MS</vt:lpstr>
      <vt:lpstr>Wingdings</vt:lpstr>
      <vt:lpstr>Wingdings 3</vt:lpstr>
      <vt:lpstr>Facet</vt:lpstr>
      <vt:lpstr>CAPPS RESOURCES Training Materials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State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CAPPS RESOURCES</dc:title>
  <dc:creator>Glenna Bowman</dc:creator>
  <cp:lastModifiedBy>C. Harper</cp:lastModifiedBy>
  <cp:revision>21</cp:revision>
  <dcterms:created xsi:type="dcterms:W3CDTF">2015-04-29T21:15:08Z</dcterms:created>
  <dcterms:modified xsi:type="dcterms:W3CDTF">2015-05-06T14:41:56Z</dcterms:modified>
</cp:coreProperties>
</file>