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83" r:id="rId3"/>
    <p:sldId id="296" r:id="rId4"/>
    <p:sldId id="307" r:id="rId5"/>
    <p:sldId id="297" r:id="rId6"/>
    <p:sldId id="298" r:id="rId7"/>
    <p:sldId id="299" r:id="rId8"/>
    <p:sldId id="301" r:id="rId9"/>
    <p:sldId id="308" r:id="rId10"/>
    <p:sldId id="302" r:id="rId11"/>
    <p:sldId id="303" r:id="rId12"/>
    <p:sldId id="304" r:id="rId13"/>
    <p:sldId id="305" r:id="rId14"/>
    <p:sldId id="300" r:id="rId15"/>
    <p:sldId id="295" r:id="rId16"/>
    <p:sldId id="306" r:id="rId17"/>
    <p:sldId id="294" r:id="rId18"/>
  </p:sldIdLst>
  <p:sldSz cx="9144000" cy="6858000" type="screen4x3"/>
  <p:notesSz cx="7010400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44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472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827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730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614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049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657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61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013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4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509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658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91915-695D-4FCE-947B-99FE8E3BE384}" type="datetimeFigureOut">
              <a:rPr lang="en-US" smtClean="0"/>
              <a:t>5/12/2022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C9565-327C-452C-A1E9-2CBA2F9BBC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450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2697"/>
            <a:ext cx="7886700" cy="38528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7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Texas Judicial Compensation Commission</a:t>
            </a:r>
          </a:p>
          <a:p>
            <a:pPr marL="0" indent="0" algn="ctr">
              <a:buNone/>
            </a:pPr>
            <a:endParaRPr lang="en-US" sz="63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5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“Legislative History of Judicial Compensation”</a:t>
            </a:r>
          </a:p>
          <a:p>
            <a:pPr marL="0" indent="0" algn="ctr">
              <a:buNone/>
            </a:pPr>
            <a:endParaRPr lang="en-US" sz="33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3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May 12, 2022</a:t>
            </a:r>
          </a:p>
          <a:p>
            <a:pPr marL="0" indent="0" algn="ctr">
              <a:buNone/>
            </a:pPr>
            <a:r>
              <a:rPr lang="en-US" sz="33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Judge Alfonso Charles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939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100200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Regular Pay Increases in the1990’s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30532"/>
            <a:ext cx="7886700" cy="5586152"/>
          </a:xfrm>
        </p:spPr>
        <p:txBody>
          <a:bodyPr>
            <a:normAutofit/>
          </a:bodyPr>
          <a:lstStyle/>
          <a:p>
            <a:endParaRPr lang="en-US" dirty="0"/>
          </a:p>
          <a:p>
            <a:pPr algn="just"/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Five (5) pay increases from 1991 to 1999</a:t>
            </a: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Ranges from 1.0% to 15.1%</a:t>
            </a: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No salary increases in 2001 or 2003.</a:t>
            </a:r>
            <a:endParaRPr lang="en-US" sz="36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6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83055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Three Pay Increases Since 1999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 fontScale="92500" lnSpcReduction="10000"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2005: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22.9% increase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 $125,000.00 for District Judge. Creates formula for all judicial salaries based off District Judge salary.</a:t>
            </a:r>
          </a:p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2007: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Judicial Compensation Commission (JCC) created by legislature.</a:t>
            </a:r>
          </a:p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2009: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increases of 5.7% for  District Judge, 7.2% for Court of Appeals, and up to 8.7% for Supreme Court and Court of Criminal Appeals. Legislature did not pass a pay increase but did address County Court at Law salaries.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705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82239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Three Pay Increases Since 1999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/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2011: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had same recommendation. The Judiciary did not pursue a pay increase due to the economic situation with the state.</a:t>
            </a:r>
            <a:r>
              <a:rPr lang="en-US" sz="3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2013:</a:t>
            </a:r>
            <a:r>
              <a:rPr lang="en-US" sz="3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 of 21.5% for all levels of state courts. The legislature raises salary of District Judge to $140,000.00. Conference Committee members urge the judiciary to request remainder of raise in next session.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445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88770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Three Pay Increases Since 1999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 lnSpcReduction="10000"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2015: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 of 5% for all levels of state courts. The legislature does not pass a pay increase for the judiciary. despite a fury to phone calls and emails at the end of the session by the judiciary.</a:t>
            </a:r>
          </a:p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2017: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increases of 10.2% for all levels of state courts. The legislature does not pass a pay increase for the judiciary despite a fury to phone calls and emails at the end of the session by the judiciary.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82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629"/>
            <a:ext cx="7886700" cy="1012371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Three Pay Increases Since 1999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2019: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 of 15% for all levels of state courts. Funding for pay raise was placed in the initial comptroller budget. The legislature does not raise the base salary but creates a tiered salary structure.</a:t>
            </a:r>
          </a:p>
          <a:p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HB 2384 by Rep. Leach: Maintained the current county supplement scheme and did not permit increases in the county contribution over what it is now without an increase in the base.</a:t>
            </a: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97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73579"/>
            <a:ext cx="7886700" cy="5843105"/>
          </a:xfrm>
        </p:spPr>
        <p:txBody>
          <a:bodyPr>
            <a:normAutofit/>
          </a:bodyPr>
          <a:lstStyle/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Established a tiered pay structure based upon tenure as a judge in the state, as follows (county supplements allowed at the base salary would be in addition to these amounts): </a:t>
            </a:r>
          </a:p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Judges with </a:t>
            </a:r>
            <a:r>
              <a:rPr lang="en-US" sz="32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at least 4 years of service </a:t>
            </a:r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will have a salary from the state that is 110% of the state base salary (state salary for district judges would be $154,000, COA justices would be $169,400, SC/CCA justices/judges would be $184,800.</a:t>
            </a: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877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Judges with </a:t>
            </a:r>
            <a:r>
              <a:rPr lang="en-US" sz="32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at least 8 years of service </a:t>
            </a:r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will have a salary from the state that is 120% of the state base salary (state salary for district judges would be $168,000, COA justices would be $184,800, SC/CCA justices/judges would be $201,600. </a:t>
            </a:r>
          </a:p>
          <a:p>
            <a:pPr lvl="0" algn="just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Third tier for judges with at least 12 years of service (130% of base salary) was not included in final version of bill.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747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57149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 Salary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Judges with </a:t>
            </a:r>
            <a:r>
              <a:rPr lang="en-US" sz="32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at least 8 years of service </a:t>
            </a:r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will have a salary from the state that is 120% of the state base salary (state salary for district judges would be $168,000, COA justices would be $184,800, SC/CCA justices/judges would be $201,600. </a:t>
            </a:r>
          </a:p>
          <a:p>
            <a:pPr lvl="0" algn="just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Third tier for judges with at least 12 years of service (130% of base salary) was not included in final version of bill.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" y="587828"/>
            <a:ext cx="8393113" cy="598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352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County Courts at Law and Statutory Probate Court Judges included: </a:t>
            </a:r>
          </a:p>
          <a:p>
            <a:pPr lvl="0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Minimum salary at $1000.00 less than a comparable District Judge.</a:t>
            </a:r>
          </a:p>
          <a:p>
            <a:pPr lvl="0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Maximum salary $1000.00 less than a 12 year District Judge including longevity ($193,400.00)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534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Longevity pay lowered to 12 years and is 5% of the state salary the judge is receiving at that time.</a:t>
            </a:r>
          </a:p>
          <a:p>
            <a:pPr lvl="0" algn="just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It set child protection court and child support court associate judges’ salaries at 90% of a district judge’s base salary ($140,000)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185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Regional Presiding Judge salaries are linked as a percentage of a district judge’s state base salary as opposed to the current law which has set amount.</a:t>
            </a:r>
          </a:p>
          <a:p>
            <a:pPr lvl="0" algn="just"/>
            <a:endParaRPr lang="en-US" sz="32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Retirement contributions are increased to 9.5% to make JRS2 actuarially sound and to be consistent with all other state employees. </a:t>
            </a:r>
            <a:r>
              <a:rPr lang="en-US" sz="32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(Resulted in a take home pay decrease for judges with less than 4 years of service) </a:t>
            </a: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517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971"/>
            <a:ext cx="7886700" cy="9470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HB 2384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pPr lvl="0" algn="just"/>
            <a:r>
              <a:rPr lang="en-US" sz="30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It DID NOT raise legislative retirement.</a:t>
            </a:r>
          </a:p>
          <a:p>
            <a:pPr lvl="0" algn="just"/>
            <a:r>
              <a:rPr lang="en-US" sz="30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Ensures that the longer a judge serves, the more the judge will be paid. </a:t>
            </a:r>
          </a:p>
          <a:p>
            <a:pPr lvl="0" algn="just"/>
            <a:r>
              <a:rPr lang="en-US" sz="300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Increases a state judges pay by 10 percent of the base pay (140K) every four years. Thus, a judge who remains on the bench 8 years will be paid base plus 20% ($168K) annually.</a:t>
            </a:r>
          </a:p>
          <a:p>
            <a:pPr lvl="0" algn="just"/>
            <a:endParaRPr lang="en-US" sz="3000" dirty="0">
              <a:solidFill>
                <a:srgbClr val="4472C4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000" b="1" dirty="0">
                <a:solidFill>
                  <a:srgbClr val="4472C4"/>
                </a:solidFill>
                <a:latin typeface="Arial" pitchFamily="34" charset="0"/>
                <a:cs typeface="Arial" pitchFamily="34" charset="0"/>
              </a:rPr>
              <a:t>It DID NOT benefit JRS 1 retirees.</a:t>
            </a: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298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6957"/>
            <a:ext cx="7886700" cy="971551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Three Pay Increases Since 1999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80408"/>
            <a:ext cx="7886700" cy="553627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2021:</a:t>
            </a:r>
            <a:r>
              <a:rPr lang="en-US" sz="4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JCC recommends pay increase of 10% for all levels of state courts. Due to the COVID situation, the judiciary did not pursue a pay increase. Rep. Schofield did file a formula pay bill which got a hearing.</a:t>
            </a:r>
          </a:p>
          <a:p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114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99933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 years since base salary increased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13905"/>
            <a:ext cx="7886700" cy="5486399"/>
          </a:xfrm>
        </p:spPr>
        <p:txBody>
          <a:bodyPr>
            <a:normAutofit/>
          </a:bodyPr>
          <a:lstStyle/>
          <a:p>
            <a:endParaRPr lang="en-US" dirty="0"/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The base salary for the judiciary has been at $140,000.00 since 2013. </a:t>
            </a: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Harder to attract qualified candidates for the judiciary.</a:t>
            </a:r>
          </a:p>
        </p:txBody>
      </p:sp>
    </p:spTree>
    <p:extLst>
      <p:ext uri="{BB962C8B-B14F-4D97-AF65-F5344CB8AC3E}">
        <p14:creationId xmlns:p14="http://schemas.microsoft.com/office/powerpoint/2010/main" val="1694581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123DE-C765-471A-81FA-1BD76701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2638"/>
            <a:ext cx="7886700" cy="99933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2022 Proposal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F2B5-D951-4FA0-A8E8-2BBF61CE1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13905"/>
            <a:ext cx="7886700" cy="5486399"/>
          </a:xfrm>
        </p:spPr>
        <p:txBody>
          <a:bodyPr>
            <a:normAutofit/>
          </a:bodyPr>
          <a:lstStyle/>
          <a:p>
            <a:endParaRPr lang="en-US" dirty="0"/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Asking for a recommendation of at least </a:t>
            </a:r>
            <a:r>
              <a:rPr lang="en-US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15-20%</a:t>
            </a:r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 When we have gotten a pay increase, your recommendation has always been cut.</a:t>
            </a:r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Consider recommendations on the link between judicial salaries and legislative retirement.</a:t>
            </a:r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Consider recommendations on a formula pay structure in the future. </a:t>
            </a:r>
          </a:p>
          <a:p>
            <a:pPr algn="just"/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Make your recommendation matter.</a:t>
            </a:r>
          </a:p>
        </p:txBody>
      </p:sp>
    </p:spTree>
    <p:extLst>
      <p:ext uri="{BB962C8B-B14F-4D97-AF65-F5344CB8AC3E}">
        <p14:creationId xmlns:p14="http://schemas.microsoft.com/office/powerpoint/2010/main" val="2061551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2" y="1401417"/>
            <a:ext cx="8189842" cy="362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38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64A4D83CB6DD40B6B152398890F01C" ma:contentTypeVersion="11" ma:contentTypeDescription="Create a new document." ma:contentTypeScope="" ma:versionID="444b0485a39cbdf3403f1e177aaa5f08">
  <xsd:schema xmlns:xsd="http://www.w3.org/2001/XMLSchema" xmlns:xs="http://www.w3.org/2001/XMLSchema" xmlns:p="http://schemas.microsoft.com/office/2006/metadata/properties" xmlns:ns2="6c4f29ea-4a86-4eb1-91a3-4d0d33d083f8" xmlns:ns3="388e4e47-d060-4b5d-bf5c-7f451123a2d0" targetNamespace="http://schemas.microsoft.com/office/2006/metadata/properties" ma:root="true" ma:fieldsID="1ccc1353a6e653382c04930f146a076a" ns2:_="" ns3:_="">
    <xsd:import namespace="6c4f29ea-4a86-4eb1-91a3-4d0d33d083f8"/>
    <xsd:import namespace="388e4e47-d060-4b5d-bf5c-7f451123a2d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4f29ea-4a86-4eb1-91a3-4d0d33d083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8e4e47-d060-4b5d-bf5c-7f451123a2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104ABE2-3607-45E6-8C09-2FBA841907FD}"/>
</file>

<file path=customXml/itemProps2.xml><?xml version="1.0" encoding="utf-8"?>
<ds:datastoreItem xmlns:ds="http://schemas.openxmlformats.org/officeDocument/2006/customXml" ds:itemID="{FD56CBA8-E1CC-42E1-857F-DA70E2462875}"/>
</file>

<file path=customXml/itemProps3.xml><?xml version="1.0" encoding="utf-8"?>
<ds:datastoreItem xmlns:ds="http://schemas.openxmlformats.org/officeDocument/2006/customXml" ds:itemID="{9937DCA0-8DA7-43DF-818A-A1A41C7F818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2219</TotalTime>
  <Words>1009</Words>
  <Application>Microsoft Office PowerPoint</Application>
  <PresentationFormat>On-screen Show (4:3)</PresentationFormat>
  <Paragraphs>88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Regular Pay Increases in the1990’s</vt:lpstr>
      <vt:lpstr>Three Pay Increases Since 1999</vt:lpstr>
      <vt:lpstr>Three Pay Increases Since 1999</vt:lpstr>
      <vt:lpstr>Three Pay Increases Since 1999</vt:lpstr>
      <vt:lpstr>Three Pay Increases Since 1999</vt:lpstr>
      <vt:lpstr>HB 2384</vt:lpstr>
      <vt:lpstr>HB 2384</vt:lpstr>
      <vt:lpstr>HB 2384 Salary Structure</vt:lpstr>
      <vt:lpstr>HB 2384</vt:lpstr>
      <vt:lpstr>HB 2384</vt:lpstr>
      <vt:lpstr>HB 2384</vt:lpstr>
      <vt:lpstr>HB 2384</vt:lpstr>
      <vt:lpstr>Three Pay Increases Since 1999</vt:lpstr>
      <vt:lpstr>10 years since base salary increased</vt:lpstr>
      <vt:lpstr>2022 Proposal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Mena Ramon</dc:creator>
  <cp:lastModifiedBy>Kelly Thibodeau</cp:lastModifiedBy>
  <cp:revision>66</cp:revision>
  <cp:lastPrinted>2016-09-07T20:37:53Z</cp:lastPrinted>
  <dcterms:created xsi:type="dcterms:W3CDTF">2016-09-07T15:58:43Z</dcterms:created>
  <dcterms:modified xsi:type="dcterms:W3CDTF">2022-05-12T14:20:52Z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0x010100C564A4D83CB6DD40B6B152398890F01C</vt:lpwstr>
  </property>
</Properties>
</file>